
<file path=[Content_Types].xml><?xml version="1.0" encoding="utf-8"?>
<Types xmlns="http://schemas.openxmlformats.org/package/2006/content-types">
  <Default Extension="docx" ContentType="application/vnd.openxmlformats-officedocument.wordprocessingml.document"/>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303" r:id="rId3"/>
    <p:sldId id="305" r:id="rId4"/>
    <p:sldId id="315" r:id="rId5"/>
    <p:sldId id="316" r:id="rId6"/>
    <p:sldId id="304" r:id="rId7"/>
    <p:sldId id="291" r:id="rId8"/>
    <p:sldId id="258" r:id="rId9"/>
    <p:sldId id="285" r:id="rId10"/>
    <p:sldId id="319" r:id="rId11"/>
    <p:sldId id="328" r:id="rId12"/>
    <p:sldId id="288" r:id="rId13"/>
    <p:sldId id="306" r:id="rId14"/>
    <p:sldId id="286" r:id="rId15"/>
    <p:sldId id="311" r:id="rId16"/>
    <p:sldId id="320" r:id="rId17"/>
    <p:sldId id="307" r:id="rId18"/>
    <p:sldId id="312" r:id="rId19"/>
    <p:sldId id="321" r:id="rId20"/>
    <p:sldId id="308" r:id="rId21"/>
    <p:sldId id="322" r:id="rId22"/>
    <p:sldId id="309" r:id="rId23"/>
    <p:sldId id="313" r:id="rId24"/>
    <p:sldId id="323" r:id="rId25"/>
    <p:sldId id="329" r:id="rId26"/>
    <p:sldId id="310" r:id="rId27"/>
    <p:sldId id="314" r:id="rId28"/>
    <p:sldId id="324" r:id="rId29"/>
    <p:sldId id="295" r:id="rId30"/>
    <p:sldId id="326" r:id="rId31"/>
    <p:sldId id="327" r:id="rId32"/>
    <p:sldId id="296" r:id="rId33"/>
    <p:sldId id="298" r:id="rId34"/>
    <p:sldId id="300" r:id="rId35"/>
    <p:sldId id="301" r:id="rId36"/>
    <p:sldId id="302" r:id="rId37"/>
    <p:sldId id="265" r:id="rId38"/>
    <p:sldId id="270" r:id="rId39"/>
    <p:sldId id="318" r:id="rId40"/>
    <p:sldId id="266" r:id="rId41"/>
  </p:sldIdLst>
  <p:sldSz cx="9144000" cy="6858000" type="screen4x3"/>
  <p:notesSz cx="6808788" cy="9940925"/>
  <p:defaultTextStyle>
    <a:defPPr>
      <a:defRPr lang="en-US"/>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80" autoAdjust="0"/>
    <p:restoredTop sz="84455" autoAdjust="0"/>
  </p:normalViewPr>
  <p:slideViewPr>
    <p:cSldViewPr>
      <p:cViewPr varScale="1">
        <p:scale>
          <a:sx n="78" d="100"/>
          <a:sy n="78" d="100"/>
        </p:scale>
        <p:origin x="1688" y="176"/>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217" cy="497524"/>
          </a:xfrm>
          <a:prstGeom prst="rect">
            <a:avLst/>
          </a:prstGeom>
        </p:spPr>
        <p:txBody>
          <a:bodyPr vert="horz" lIns="91568" tIns="45784" rIns="91568" bIns="45784" rtlCol="0"/>
          <a:lstStyle>
            <a:lvl1pPr algn="l">
              <a:defRPr sz="1200">
                <a:latin typeface="Arial" charset="0"/>
                <a:cs typeface="Arial" charset="0"/>
              </a:defRPr>
            </a:lvl1pPr>
          </a:lstStyle>
          <a:p>
            <a:pPr>
              <a:defRPr/>
            </a:pPr>
            <a:endParaRPr lang="en-GB"/>
          </a:p>
        </p:txBody>
      </p:sp>
      <p:sp>
        <p:nvSpPr>
          <p:cNvPr id="3" name="Date Placeholder 2"/>
          <p:cNvSpPr>
            <a:spLocks noGrp="1"/>
          </p:cNvSpPr>
          <p:nvPr>
            <p:ph type="dt" sz="quarter" idx="1"/>
          </p:nvPr>
        </p:nvSpPr>
        <p:spPr>
          <a:xfrm>
            <a:off x="3855981" y="0"/>
            <a:ext cx="2951217" cy="497524"/>
          </a:xfrm>
          <a:prstGeom prst="rect">
            <a:avLst/>
          </a:prstGeom>
        </p:spPr>
        <p:txBody>
          <a:bodyPr vert="horz" lIns="91568" tIns="45784" rIns="91568" bIns="45784" rtlCol="0"/>
          <a:lstStyle>
            <a:lvl1pPr algn="r">
              <a:defRPr sz="1200">
                <a:latin typeface="Arial" charset="0"/>
                <a:cs typeface="Arial" charset="0"/>
              </a:defRPr>
            </a:lvl1pPr>
          </a:lstStyle>
          <a:p>
            <a:pPr>
              <a:defRPr/>
            </a:pPr>
            <a:fld id="{245256A1-F773-4CD1-BDCF-B01672B76A53}" type="datetimeFigureOut">
              <a:rPr lang="en-GB"/>
              <a:pPr>
                <a:defRPr/>
              </a:pPr>
              <a:t>10/12/2018</a:t>
            </a:fld>
            <a:endParaRPr lang="en-GB"/>
          </a:p>
        </p:txBody>
      </p:sp>
      <p:sp>
        <p:nvSpPr>
          <p:cNvPr id="4" name="Footer Placeholder 3"/>
          <p:cNvSpPr>
            <a:spLocks noGrp="1"/>
          </p:cNvSpPr>
          <p:nvPr>
            <p:ph type="ftr" sz="quarter" idx="2"/>
          </p:nvPr>
        </p:nvSpPr>
        <p:spPr>
          <a:xfrm>
            <a:off x="0" y="9441812"/>
            <a:ext cx="2951217" cy="497524"/>
          </a:xfrm>
          <a:prstGeom prst="rect">
            <a:avLst/>
          </a:prstGeom>
        </p:spPr>
        <p:txBody>
          <a:bodyPr vert="horz" lIns="91568" tIns="45784" rIns="91568" bIns="45784" rtlCol="0" anchor="b"/>
          <a:lstStyle>
            <a:lvl1pPr algn="l">
              <a:defRPr sz="1200">
                <a:latin typeface="Arial" charset="0"/>
                <a:cs typeface="Arial" charset="0"/>
              </a:defRPr>
            </a:lvl1pPr>
          </a:lstStyle>
          <a:p>
            <a:pPr>
              <a:defRPr/>
            </a:pPr>
            <a:endParaRPr lang="en-GB"/>
          </a:p>
        </p:txBody>
      </p:sp>
      <p:sp>
        <p:nvSpPr>
          <p:cNvPr id="5" name="Slide Number Placeholder 4"/>
          <p:cNvSpPr>
            <a:spLocks noGrp="1"/>
          </p:cNvSpPr>
          <p:nvPr>
            <p:ph type="sldNum" sz="quarter" idx="3"/>
          </p:nvPr>
        </p:nvSpPr>
        <p:spPr>
          <a:xfrm>
            <a:off x="3855981" y="9441812"/>
            <a:ext cx="2951217" cy="497524"/>
          </a:xfrm>
          <a:prstGeom prst="rect">
            <a:avLst/>
          </a:prstGeom>
        </p:spPr>
        <p:txBody>
          <a:bodyPr vert="horz" lIns="91568" tIns="45784" rIns="91568" bIns="45784" rtlCol="0" anchor="b"/>
          <a:lstStyle>
            <a:lvl1pPr algn="r">
              <a:defRPr sz="1200">
                <a:latin typeface="Arial" charset="0"/>
                <a:cs typeface="Arial" charset="0"/>
              </a:defRPr>
            </a:lvl1pPr>
          </a:lstStyle>
          <a:p>
            <a:pPr>
              <a:defRPr/>
            </a:pPr>
            <a:fld id="{9AC2FE88-78E4-47C0-97B9-7407B38089EB}" type="slidenum">
              <a:rPr lang="en-GB"/>
              <a:pPr>
                <a:defRPr/>
              </a:pPr>
              <a:t>‹#›</a:t>
            </a:fld>
            <a:endParaRPr lang="en-GB"/>
          </a:p>
        </p:txBody>
      </p:sp>
    </p:spTree>
    <p:extLst>
      <p:ext uri="{BB962C8B-B14F-4D97-AF65-F5344CB8AC3E}">
        <p14:creationId xmlns:p14="http://schemas.microsoft.com/office/powerpoint/2010/main" val="36403872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1217" cy="497524"/>
          </a:xfrm>
          <a:prstGeom prst="rect">
            <a:avLst/>
          </a:prstGeom>
        </p:spPr>
        <p:txBody>
          <a:bodyPr vert="horz" lIns="91568" tIns="45784" rIns="91568" bIns="45784" rtlCol="0"/>
          <a:lstStyle>
            <a:lvl1pPr algn="l">
              <a:defRPr sz="1200"/>
            </a:lvl1pPr>
          </a:lstStyle>
          <a:p>
            <a:endParaRPr lang="en-AU"/>
          </a:p>
        </p:txBody>
      </p:sp>
      <p:sp>
        <p:nvSpPr>
          <p:cNvPr id="3" name="Date Placeholder 2"/>
          <p:cNvSpPr>
            <a:spLocks noGrp="1"/>
          </p:cNvSpPr>
          <p:nvPr>
            <p:ph type="dt" idx="1"/>
          </p:nvPr>
        </p:nvSpPr>
        <p:spPr>
          <a:xfrm>
            <a:off x="3855981" y="0"/>
            <a:ext cx="2951217" cy="497524"/>
          </a:xfrm>
          <a:prstGeom prst="rect">
            <a:avLst/>
          </a:prstGeom>
        </p:spPr>
        <p:txBody>
          <a:bodyPr vert="horz" lIns="91568" tIns="45784" rIns="91568" bIns="45784" rtlCol="0"/>
          <a:lstStyle>
            <a:lvl1pPr algn="r">
              <a:defRPr sz="1200"/>
            </a:lvl1pPr>
          </a:lstStyle>
          <a:p>
            <a:fld id="{74CCB615-3AA6-4FBE-88F0-FB5EA2A3511A}" type="datetimeFigureOut">
              <a:rPr lang="en-AU" smtClean="0"/>
              <a:t>10/12/18</a:t>
            </a:fld>
            <a:endParaRPr lang="en-AU"/>
          </a:p>
        </p:txBody>
      </p:sp>
      <p:sp>
        <p:nvSpPr>
          <p:cNvPr id="4" name="Slide Image Placeholder 3"/>
          <p:cNvSpPr>
            <a:spLocks noGrp="1" noRot="1" noChangeAspect="1"/>
          </p:cNvSpPr>
          <p:nvPr>
            <p:ph type="sldImg" idx="2"/>
          </p:nvPr>
        </p:nvSpPr>
        <p:spPr>
          <a:xfrm>
            <a:off x="919163" y="746125"/>
            <a:ext cx="4970462" cy="3727450"/>
          </a:xfrm>
          <a:prstGeom prst="rect">
            <a:avLst/>
          </a:prstGeom>
          <a:noFill/>
          <a:ln w="12700">
            <a:solidFill>
              <a:prstClr val="black"/>
            </a:solidFill>
          </a:ln>
        </p:spPr>
        <p:txBody>
          <a:bodyPr vert="horz" lIns="91568" tIns="45784" rIns="91568" bIns="45784" rtlCol="0" anchor="ctr"/>
          <a:lstStyle/>
          <a:p>
            <a:endParaRPr lang="en-AU"/>
          </a:p>
        </p:txBody>
      </p:sp>
      <p:sp>
        <p:nvSpPr>
          <p:cNvPr id="5" name="Notes Placeholder 4"/>
          <p:cNvSpPr>
            <a:spLocks noGrp="1"/>
          </p:cNvSpPr>
          <p:nvPr>
            <p:ph type="body" sz="quarter" idx="3"/>
          </p:nvPr>
        </p:nvSpPr>
        <p:spPr>
          <a:xfrm>
            <a:off x="680562" y="4722497"/>
            <a:ext cx="5447666" cy="4472939"/>
          </a:xfrm>
          <a:prstGeom prst="rect">
            <a:avLst/>
          </a:prstGeom>
        </p:spPr>
        <p:txBody>
          <a:bodyPr vert="horz" lIns="91568" tIns="45784" rIns="91568" bIns="457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1812"/>
            <a:ext cx="2951217" cy="497524"/>
          </a:xfrm>
          <a:prstGeom prst="rect">
            <a:avLst/>
          </a:prstGeom>
        </p:spPr>
        <p:txBody>
          <a:bodyPr vert="horz" lIns="91568" tIns="45784" rIns="91568" bIns="45784" rtlCol="0" anchor="b"/>
          <a:lstStyle>
            <a:lvl1pPr algn="l">
              <a:defRPr sz="1200"/>
            </a:lvl1pPr>
          </a:lstStyle>
          <a:p>
            <a:endParaRPr lang="en-AU"/>
          </a:p>
        </p:txBody>
      </p:sp>
      <p:sp>
        <p:nvSpPr>
          <p:cNvPr id="7" name="Slide Number Placeholder 6"/>
          <p:cNvSpPr>
            <a:spLocks noGrp="1"/>
          </p:cNvSpPr>
          <p:nvPr>
            <p:ph type="sldNum" sz="quarter" idx="5"/>
          </p:nvPr>
        </p:nvSpPr>
        <p:spPr>
          <a:xfrm>
            <a:off x="3855981" y="9441812"/>
            <a:ext cx="2951217" cy="497524"/>
          </a:xfrm>
          <a:prstGeom prst="rect">
            <a:avLst/>
          </a:prstGeom>
        </p:spPr>
        <p:txBody>
          <a:bodyPr vert="horz" lIns="91568" tIns="45784" rIns="91568" bIns="45784" rtlCol="0" anchor="b"/>
          <a:lstStyle>
            <a:lvl1pPr algn="r">
              <a:defRPr sz="1200"/>
            </a:lvl1pPr>
          </a:lstStyle>
          <a:p>
            <a:fld id="{7B56E491-D259-48F3-8A1F-041721414B1C}" type="slidenum">
              <a:rPr lang="en-AU" smtClean="0"/>
              <a:t>‹#›</a:t>
            </a:fld>
            <a:endParaRPr lang="en-AU"/>
          </a:p>
        </p:txBody>
      </p:sp>
    </p:spTree>
    <p:extLst>
      <p:ext uri="{BB962C8B-B14F-4D97-AF65-F5344CB8AC3E}">
        <p14:creationId xmlns:p14="http://schemas.microsoft.com/office/powerpoint/2010/main" val="2323585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840" indent="-457840" algn="just"/>
            <a:endParaRPr lang="en-US" dirty="0"/>
          </a:p>
        </p:txBody>
      </p:sp>
      <p:sp>
        <p:nvSpPr>
          <p:cNvPr id="4" name="Slide Number Placeholder 3"/>
          <p:cNvSpPr>
            <a:spLocks noGrp="1"/>
          </p:cNvSpPr>
          <p:nvPr>
            <p:ph type="sldNum" sz="quarter" idx="10"/>
          </p:nvPr>
        </p:nvSpPr>
        <p:spPr/>
        <p:txBody>
          <a:bodyPr/>
          <a:lstStyle/>
          <a:p>
            <a:fld id="{7B56E491-D259-48F3-8A1F-041721414B1C}" type="slidenum">
              <a:rPr lang="en-AU" smtClean="0"/>
              <a:t>3</a:t>
            </a:fld>
            <a:endParaRPr lang="en-AU"/>
          </a:p>
        </p:txBody>
      </p:sp>
    </p:spTree>
    <p:extLst>
      <p:ext uri="{BB962C8B-B14F-4D97-AF65-F5344CB8AC3E}">
        <p14:creationId xmlns:p14="http://schemas.microsoft.com/office/powerpoint/2010/main" val="4218229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840" indent="-457840" algn="just"/>
            <a:endParaRPr lang="en-US" dirty="0"/>
          </a:p>
        </p:txBody>
      </p:sp>
      <p:sp>
        <p:nvSpPr>
          <p:cNvPr id="4" name="Slide Number Placeholder 3"/>
          <p:cNvSpPr>
            <a:spLocks noGrp="1"/>
          </p:cNvSpPr>
          <p:nvPr>
            <p:ph type="sldNum" sz="quarter" idx="10"/>
          </p:nvPr>
        </p:nvSpPr>
        <p:spPr/>
        <p:txBody>
          <a:bodyPr/>
          <a:lstStyle/>
          <a:p>
            <a:fld id="{7B56E491-D259-48F3-8A1F-041721414B1C}" type="slidenum">
              <a:rPr lang="en-AU" smtClean="0"/>
              <a:t>4</a:t>
            </a:fld>
            <a:endParaRPr lang="en-AU"/>
          </a:p>
        </p:txBody>
      </p:sp>
    </p:spTree>
    <p:extLst>
      <p:ext uri="{BB962C8B-B14F-4D97-AF65-F5344CB8AC3E}">
        <p14:creationId xmlns:p14="http://schemas.microsoft.com/office/powerpoint/2010/main" val="4218229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12</a:t>
            </a:fld>
            <a:endParaRPr lang="en-AU"/>
          </a:p>
        </p:txBody>
      </p:sp>
    </p:spTree>
    <p:extLst>
      <p:ext uri="{BB962C8B-B14F-4D97-AF65-F5344CB8AC3E}">
        <p14:creationId xmlns:p14="http://schemas.microsoft.com/office/powerpoint/2010/main" val="6176265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13</a:t>
            </a:fld>
            <a:endParaRPr lang="en-AU"/>
          </a:p>
        </p:txBody>
      </p:sp>
    </p:spTree>
    <p:extLst>
      <p:ext uri="{BB962C8B-B14F-4D97-AF65-F5344CB8AC3E}">
        <p14:creationId xmlns:p14="http://schemas.microsoft.com/office/powerpoint/2010/main" val="1007329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17</a:t>
            </a:fld>
            <a:endParaRPr lang="en-AU"/>
          </a:p>
        </p:txBody>
      </p:sp>
    </p:spTree>
    <p:extLst>
      <p:ext uri="{BB962C8B-B14F-4D97-AF65-F5344CB8AC3E}">
        <p14:creationId xmlns:p14="http://schemas.microsoft.com/office/powerpoint/2010/main" val="617626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20</a:t>
            </a:fld>
            <a:endParaRPr lang="en-AU"/>
          </a:p>
        </p:txBody>
      </p:sp>
    </p:spTree>
    <p:extLst>
      <p:ext uri="{BB962C8B-B14F-4D97-AF65-F5344CB8AC3E}">
        <p14:creationId xmlns:p14="http://schemas.microsoft.com/office/powerpoint/2010/main" val="6176265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22</a:t>
            </a:fld>
            <a:endParaRPr lang="en-AU"/>
          </a:p>
        </p:txBody>
      </p:sp>
    </p:spTree>
    <p:extLst>
      <p:ext uri="{BB962C8B-B14F-4D97-AF65-F5344CB8AC3E}">
        <p14:creationId xmlns:p14="http://schemas.microsoft.com/office/powerpoint/2010/main" val="6176265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B56E491-D259-48F3-8A1F-041721414B1C}" type="slidenum">
              <a:rPr lang="en-AU" smtClean="0"/>
              <a:t>26</a:t>
            </a:fld>
            <a:endParaRPr lang="en-AU"/>
          </a:p>
        </p:txBody>
      </p:sp>
    </p:spTree>
    <p:extLst>
      <p:ext uri="{BB962C8B-B14F-4D97-AF65-F5344CB8AC3E}">
        <p14:creationId xmlns:p14="http://schemas.microsoft.com/office/powerpoint/2010/main" val="617626544"/>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8.jpeg"/><Relationship Id="rId7" Type="http://schemas.openxmlformats.org/officeDocument/2006/relationships/image" Target="../media/image1.jpeg"/><Relationship Id="rId2" Type="http://schemas.openxmlformats.org/officeDocument/2006/relationships/image" Target="../media/image7.jpe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itle 1"/>
          <p:cNvSpPr txBox="1">
            <a:spLocks/>
          </p:cNvSpPr>
          <p:nvPr userDrawn="1"/>
        </p:nvSpPr>
        <p:spPr bwMode="auto">
          <a:xfrm>
            <a:off x="685800" y="2130425"/>
            <a:ext cx="7772400" cy="1470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r>
              <a:rPr lang="en-US" sz="4400">
                <a:latin typeface="Calibri" pitchFamily="34" charset="0"/>
              </a:rPr>
              <a:t>Click to edit Master title style</a:t>
            </a:r>
            <a:endParaRPr lang="en-GB" sz="4400">
              <a:latin typeface="Calibri" pitchFamily="34" charset="0"/>
            </a:endParaRPr>
          </a:p>
        </p:txBody>
      </p:sp>
      <p:sp>
        <p:nvSpPr>
          <p:cNvPr id="5" name="Subtitle 2"/>
          <p:cNvSpPr txBox="1">
            <a:spLocks/>
          </p:cNvSpPr>
          <p:nvPr userDrawn="1"/>
        </p:nvSpPr>
        <p:spPr>
          <a:xfrm>
            <a:off x="1371600" y="3886200"/>
            <a:ext cx="6400800" cy="1752600"/>
          </a:xfrm>
          <a:prstGeom prst="rect">
            <a:avLst/>
          </a:prstGeom>
        </p:spPr>
        <p:txBody>
          <a:bodyPr>
            <a:normAutofit/>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fontAlgn="auto">
              <a:spcBef>
                <a:spcPct val="20000"/>
              </a:spcBef>
              <a:spcAft>
                <a:spcPts val="0"/>
              </a:spcAft>
              <a:buFont typeface="Arial" pitchFamily="34" charset="0"/>
              <a:buNone/>
              <a:defRPr/>
            </a:pPr>
            <a:r>
              <a:rPr lang="en-US" sz="3200" dirty="0">
                <a:latin typeface="+mn-lt"/>
                <a:cs typeface="+mn-cs"/>
              </a:rPr>
              <a:t>Click to edit Master subtitle style</a:t>
            </a:r>
            <a:endParaRPr lang="en-GB" sz="3200" dirty="0">
              <a:latin typeface="+mn-lt"/>
              <a:cs typeface="+mn-cs"/>
            </a:endParaRPr>
          </a:p>
        </p:txBody>
      </p:sp>
      <p:sp>
        <p:nvSpPr>
          <p:cNvPr id="6" name="Date Placeholder 3"/>
          <p:cNvSpPr txBox="1">
            <a:spLocks/>
          </p:cNvSpPr>
          <p:nvPr userDrawn="1"/>
        </p:nvSpPr>
        <p:spPr>
          <a:xfrm>
            <a:off x="457200" y="6356350"/>
            <a:ext cx="2133600" cy="365125"/>
          </a:xfrm>
          <a:prstGeom prst="rect">
            <a:avLst/>
          </a:prstGeom>
        </p:spPr>
        <p:txBody>
          <a:bodyPr anchor="ctr"/>
          <a:lstStyle>
            <a:lvl1pPr>
              <a:defRPr/>
            </a:lvl1pPr>
          </a:lstStyle>
          <a:p>
            <a:pPr fontAlgn="auto">
              <a:spcBef>
                <a:spcPts val="0"/>
              </a:spcBef>
              <a:spcAft>
                <a:spcPts val="0"/>
              </a:spcAft>
              <a:defRPr/>
            </a:pPr>
            <a:fld id="{BBCAAD65-3F46-40F2-B7EE-DA8790AF751A}" type="datetimeFigureOut">
              <a:rPr lang="en-GB" sz="1200" smtClean="0">
                <a:solidFill>
                  <a:schemeClr val="tx1">
                    <a:tint val="75000"/>
                  </a:schemeClr>
                </a:solidFill>
                <a:latin typeface="+mn-lt"/>
                <a:cs typeface="+mn-cs"/>
              </a:rPr>
              <a:pPr fontAlgn="auto">
                <a:spcBef>
                  <a:spcPts val="0"/>
                </a:spcBef>
                <a:spcAft>
                  <a:spcPts val="0"/>
                </a:spcAft>
                <a:defRPr/>
              </a:pPr>
              <a:t>10/12/2018</a:t>
            </a:fld>
            <a:endParaRPr lang="en-GB" sz="1200" dirty="0">
              <a:solidFill>
                <a:schemeClr val="tx1">
                  <a:tint val="75000"/>
                </a:schemeClr>
              </a:solidFill>
              <a:latin typeface="+mn-lt"/>
              <a:cs typeface="+mn-cs"/>
            </a:endParaRPr>
          </a:p>
        </p:txBody>
      </p:sp>
      <p:sp>
        <p:nvSpPr>
          <p:cNvPr id="7" name="Slide Number Placeholder 5"/>
          <p:cNvSpPr txBox="1">
            <a:spLocks/>
          </p:cNvSpPr>
          <p:nvPr userDrawn="1"/>
        </p:nvSpPr>
        <p:spPr>
          <a:xfrm>
            <a:off x="6553200" y="6356350"/>
            <a:ext cx="2133600" cy="365125"/>
          </a:xfrm>
          <a:prstGeom prst="rect">
            <a:avLst/>
          </a:prstGeom>
        </p:spPr>
        <p:txBody>
          <a:bodyPr anchor="ctr"/>
          <a:lstStyle>
            <a:lvl1pPr>
              <a:defRPr/>
            </a:lvl1pPr>
          </a:lstStyle>
          <a:p>
            <a:pPr algn="r" fontAlgn="auto">
              <a:spcBef>
                <a:spcPts val="0"/>
              </a:spcBef>
              <a:spcAft>
                <a:spcPts val="0"/>
              </a:spcAft>
              <a:defRPr/>
            </a:pPr>
            <a:fld id="{6EFEAB51-80B1-4FAE-87CF-DC4B63D384BF}" type="slidenum">
              <a:rPr lang="en-GB" sz="1200" smtClean="0">
                <a:solidFill>
                  <a:schemeClr val="tx1">
                    <a:tint val="75000"/>
                  </a:schemeClr>
                </a:solidFill>
                <a:latin typeface="+mn-lt"/>
                <a:cs typeface="+mn-cs"/>
              </a:rPr>
              <a:pPr algn="r" fontAlgn="auto">
                <a:spcBef>
                  <a:spcPts val="0"/>
                </a:spcBef>
                <a:spcAft>
                  <a:spcPts val="0"/>
                </a:spcAft>
                <a:defRPr/>
              </a:pPr>
              <a:t>‹#›</a:t>
            </a:fld>
            <a:endParaRPr lang="en-GB" sz="1200" dirty="0">
              <a:solidFill>
                <a:schemeClr val="tx1">
                  <a:tint val="75000"/>
                </a:schemeClr>
              </a:solidFill>
              <a:latin typeface="+mn-lt"/>
              <a:cs typeface="+mn-cs"/>
            </a:endParaRPr>
          </a:p>
        </p:txBody>
      </p:sp>
      <p:pic>
        <p:nvPicPr>
          <p:cNvPr id="8" name="Picture 13" descr="Students at City Campus East (21).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213100"/>
            <a:ext cx="4572000" cy="304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icture 15" descr="CCE at dusk_lowerres.jpg"/>
          <p:cNvPicPr>
            <a:picLocks noChangeAspect="1"/>
          </p:cNvPicPr>
          <p:nvPr userDrawn="1"/>
        </p:nvPicPr>
        <p:blipFill>
          <a:blip r:embed="rId3">
            <a:extLst>
              <a:ext uri="{28A0092B-C50C-407E-A947-70E740481C1C}">
                <a14:useLocalDpi xmlns:a14="http://schemas.microsoft.com/office/drawing/2010/main" val="0"/>
              </a:ext>
            </a:extLst>
          </a:blip>
          <a:srcRect l="31654" t="8002" r="8653" b="44749"/>
          <a:stretch>
            <a:fillRect/>
          </a:stretch>
        </p:blipFill>
        <p:spPr bwMode="auto">
          <a:xfrm>
            <a:off x="4572000" y="3284538"/>
            <a:ext cx="4572000" cy="295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icture 14" descr="nbs sign.jpg"/>
          <p:cNvPicPr>
            <a:picLocks noChangeAspect="1"/>
          </p:cNvPicPr>
          <p:nvPr userDrawn="1"/>
        </p:nvPicPr>
        <p:blipFill>
          <a:blip r:embed="rId4">
            <a:extLst>
              <a:ext uri="{28A0092B-C50C-407E-A947-70E740481C1C}">
                <a14:useLocalDpi xmlns:a14="http://schemas.microsoft.com/office/drawing/2010/main" val="0"/>
              </a:ext>
            </a:extLst>
          </a:blip>
          <a:srcRect b="15070"/>
          <a:stretch>
            <a:fillRect/>
          </a:stretch>
        </p:blipFill>
        <p:spPr bwMode="auto">
          <a:xfrm>
            <a:off x="0" y="549275"/>
            <a:ext cx="4572000" cy="29511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11" descr="front_cover2010UG.jpg"/>
          <p:cNvPicPr>
            <a:picLocks noChangeAspect="1"/>
          </p:cNvPicPr>
          <p:nvPr userDrawn="1"/>
        </p:nvPicPr>
        <p:blipFill>
          <a:blip r:embed="rId5">
            <a:extLst>
              <a:ext uri="{28A0092B-C50C-407E-A947-70E740481C1C}">
                <a14:useLocalDpi xmlns:a14="http://schemas.microsoft.com/office/drawing/2010/main" val="0"/>
              </a:ext>
            </a:extLst>
          </a:blip>
          <a:srcRect b="1588"/>
          <a:stretch>
            <a:fillRect/>
          </a:stretch>
        </p:blipFill>
        <p:spPr bwMode="auto">
          <a:xfrm>
            <a:off x="4572000" y="549275"/>
            <a:ext cx="4572000" cy="2952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36"/>
          <p:cNvSpPr>
            <a:spLocks noChangeArrowheads="1"/>
          </p:cNvSpPr>
          <p:nvPr userDrawn="1"/>
        </p:nvSpPr>
        <p:spPr bwMode="auto">
          <a:xfrm>
            <a:off x="107504" y="549299"/>
            <a:ext cx="9036496" cy="5688013"/>
          </a:xfrm>
          <a:prstGeom prst="rect">
            <a:avLst/>
          </a:prstGeom>
          <a:gradFill rotWithShape="1">
            <a:gsLst>
              <a:gs pos="26000">
                <a:schemeClr val="bg1">
                  <a:alpha val="0"/>
                </a:schemeClr>
              </a:gs>
              <a:gs pos="100000">
                <a:schemeClr val="bg1"/>
              </a:gs>
            </a:gsLst>
            <a:lin ang="0" scaled="1"/>
          </a:gradFill>
          <a:ln w="9525">
            <a:noFill/>
            <a:miter lim="800000"/>
            <a:headEnd/>
            <a:tailEnd/>
          </a:ln>
        </p:spPr>
        <p:txBody>
          <a:bodyPr wrap="none" anchor="ctr"/>
          <a:lstStyle/>
          <a:p>
            <a:pPr fontAlgn="auto">
              <a:spcBef>
                <a:spcPts val="0"/>
              </a:spcBef>
              <a:spcAft>
                <a:spcPts val="0"/>
              </a:spcAft>
              <a:defRPr/>
            </a:pPr>
            <a:endParaRPr lang="en-GB" dirty="0">
              <a:latin typeface="Calibri" pitchFamily="34" charset="0"/>
              <a:cs typeface="+mn-cs"/>
            </a:endParaRPr>
          </a:p>
        </p:txBody>
      </p:sp>
      <p:pic>
        <p:nvPicPr>
          <p:cNvPr id="13" name="Picture 2"/>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4" name="Group 7"/>
          <p:cNvGrpSpPr>
            <a:grpSpLocks/>
          </p:cNvGrpSpPr>
          <p:nvPr userDrawn="1"/>
        </p:nvGrpSpPr>
        <p:grpSpPr bwMode="auto">
          <a:xfrm>
            <a:off x="0" y="6192838"/>
            <a:ext cx="9144000" cy="692150"/>
            <a:chOff x="0" y="6165304"/>
            <a:chExt cx="9144000" cy="692696"/>
          </a:xfrm>
        </p:grpSpPr>
        <p:sp>
          <p:nvSpPr>
            <p:cNvPr id="15" name="Rectangle 14"/>
            <p:cNvSpPr/>
            <p:nvPr/>
          </p:nvSpPr>
          <p:spPr>
            <a:xfrm>
              <a:off x="0" y="6165304"/>
              <a:ext cx="9144000" cy="692696"/>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GB" dirty="0"/>
            </a:p>
          </p:txBody>
        </p:sp>
        <p:grpSp>
          <p:nvGrpSpPr>
            <p:cNvPr id="16" name="Group 8"/>
            <p:cNvGrpSpPr>
              <a:grpSpLocks/>
            </p:cNvGrpSpPr>
            <p:nvPr/>
          </p:nvGrpSpPr>
          <p:grpSpPr bwMode="auto">
            <a:xfrm>
              <a:off x="149736" y="6252975"/>
              <a:ext cx="8907507" cy="533017"/>
              <a:chOff x="167520" y="6214297"/>
              <a:chExt cx="8907507" cy="533017"/>
            </a:xfrm>
          </p:grpSpPr>
          <p:pic>
            <p:nvPicPr>
              <p:cNvPr id="17" name="Picture 4" descr="NBS_web_address_white.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167520" y="6392082"/>
                <a:ext cx="2910096" cy="166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Picture 12" descr="NBSRev.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830144" y="6214297"/>
                <a:ext cx="1244883" cy="5330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19" name="Date Placeholder 3"/>
          <p:cNvSpPr>
            <a:spLocks noGrp="1"/>
          </p:cNvSpPr>
          <p:nvPr>
            <p:ph type="dt" sz="half" idx="10"/>
          </p:nvPr>
        </p:nvSpPr>
        <p:spPr/>
        <p:txBody>
          <a:bodyPr/>
          <a:lstStyle>
            <a:lvl1pPr>
              <a:defRPr/>
            </a:lvl1pPr>
          </a:lstStyle>
          <a:p>
            <a:pPr>
              <a:defRPr/>
            </a:pPr>
            <a:fld id="{945CD02E-6964-43D2-ABF8-15B760073E94}" type="datetimeFigureOut">
              <a:rPr lang="en-GB"/>
              <a:pPr>
                <a:defRPr/>
              </a:pPr>
              <a:t>10/12/2018</a:t>
            </a:fld>
            <a:endParaRPr lang="en-GB" dirty="0"/>
          </a:p>
        </p:txBody>
      </p:sp>
      <p:sp>
        <p:nvSpPr>
          <p:cNvPr id="20" name="Footer Placeholder 4"/>
          <p:cNvSpPr>
            <a:spLocks noGrp="1"/>
          </p:cNvSpPr>
          <p:nvPr>
            <p:ph type="ftr" sz="quarter" idx="11"/>
          </p:nvPr>
        </p:nvSpPr>
        <p:spPr/>
        <p:txBody>
          <a:bodyPr/>
          <a:lstStyle>
            <a:lvl1pPr>
              <a:defRPr/>
            </a:lvl1pPr>
          </a:lstStyle>
          <a:p>
            <a:pPr>
              <a:defRPr/>
            </a:pPr>
            <a:endParaRPr lang="en-GB"/>
          </a:p>
        </p:txBody>
      </p:sp>
      <p:sp>
        <p:nvSpPr>
          <p:cNvPr id="21" name="Slide Number Placeholder 5"/>
          <p:cNvSpPr>
            <a:spLocks noGrp="1"/>
          </p:cNvSpPr>
          <p:nvPr>
            <p:ph type="sldNum" sz="quarter" idx="12"/>
          </p:nvPr>
        </p:nvSpPr>
        <p:spPr/>
        <p:txBody>
          <a:bodyPr/>
          <a:lstStyle>
            <a:lvl1pPr>
              <a:defRPr/>
            </a:lvl1pPr>
          </a:lstStyle>
          <a:p>
            <a:pPr>
              <a:defRPr/>
            </a:pPr>
            <a:fld id="{ADE97758-0854-4365-91E8-C1E09431C590}" type="slidenum">
              <a:rPr lang="en-GB"/>
              <a:pPr>
                <a:defRPr/>
              </a:pPr>
              <a:t>‹#›</a:t>
            </a:fld>
            <a:endParaRPr lang="en-GB" dirty="0"/>
          </a:p>
        </p:txBody>
      </p:sp>
    </p:spTree>
    <p:extLst>
      <p:ext uri="{BB962C8B-B14F-4D97-AF65-F5344CB8AC3E}">
        <p14:creationId xmlns:p14="http://schemas.microsoft.com/office/powerpoint/2010/main" val="5507455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sz="3200" b="1"/>
            </a:lvl1p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2A80C3A0-0F04-45C1-9D3A-DDB4BE341F78}" type="datetimeFigureOut">
              <a:rPr lang="en-GB"/>
              <a:pPr>
                <a:defRPr/>
              </a:pPr>
              <a:t>10/12/2018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E4633658-43F6-486C-AF69-00AA5D60147E}" type="slidenum">
              <a:rPr lang="en-GB"/>
              <a:pPr>
                <a:defRPr/>
              </a:pPr>
              <a:t>‹#›</a:t>
            </a:fld>
            <a:endParaRPr lang="en-GB" dirty="0"/>
          </a:p>
        </p:txBody>
      </p:sp>
    </p:spTree>
    <p:extLst>
      <p:ext uri="{BB962C8B-B14F-4D97-AF65-F5344CB8AC3E}">
        <p14:creationId xmlns:p14="http://schemas.microsoft.com/office/powerpoint/2010/main" val="3023406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8BBB1BC-F496-4765-88E2-0C308AD41590}" type="datetimeFigureOut">
              <a:rPr lang="en-GB"/>
              <a:pPr>
                <a:defRPr/>
              </a:pPr>
              <a:t>10/12/2018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B659CB6-4DF0-4C40-ACB7-FD0197F9D452}" type="slidenum">
              <a:rPr lang="en-GB"/>
              <a:pPr>
                <a:defRPr/>
              </a:pPr>
              <a:t>‹#›</a:t>
            </a:fld>
            <a:endParaRPr lang="en-GB" dirty="0"/>
          </a:p>
        </p:txBody>
      </p:sp>
    </p:spTree>
    <p:extLst>
      <p:ext uri="{BB962C8B-B14F-4D97-AF65-F5344CB8AC3E}">
        <p14:creationId xmlns:p14="http://schemas.microsoft.com/office/powerpoint/2010/main" val="2496528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2A09F60C-192B-4456-B444-FEE7939F21F7}" type="datetimeFigureOut">
              <a:rPr lang="en-GB"/>
              <a:pPr>
                <a:defRPr/>
              </a:pPr>
              <a:t>10/12/2018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A2C6A952-65A9-4EAC-A51E-A8535110BA6E}" type="slidenum">
              <a:rPr lang="en-GB"/>
              <a:pPr>
                <a:defRPr/>
              </a:pPr>
              <a:t>‹#›</a:t>
            </a:fld>
            <a:endParaRPr lang="en-GB" dirty="0"/>
          </a:p>
        </p:txBody>
      </p:sp>
    </p:spTree>
    <p:extLst>
      <p:ext uri="{BB962C8B-B14F-4D97-AF65-F5344CB8AC3E}">
        <p14:creationId xmlns:p14="http://schemas.microsoft.com/office/powerpoint/2010/main" val="32285917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CCBD0037-3CE9-4D68-A132-50E9CDCC3973}" type="datetimeFigureOut">
              <a:rPr lang="en-GB"/>
              <a:pPr>
                <a:defRPr/>
              </a:pPr>
              <a:t>10/12/2018</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A3DCCAEF-CA3C-4245-8F21-7788BC812035}" type="slidenum">
              <a:rPr lang="en-GB"/>
              <a:pPr>
                <a:defRPr/>
              </a:pPr>
              <a:t>‹#›</a:t>
            </a:fld>
            <a:endParaRPr lang="en-GB" dirty="0"/>
          </a:p>
        </p:txBody>
      </p:sp>
    </p:spTree>
    <p:extLst>
      <p:ext uri="{BB962C8B-B14F-4D97-AF65-F5344CB8AC3E}">
        <p14:creationId xmlns:p14="http://schemas.microsoft.com/office/powerpoint/2010/main" val="42426665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18692B1E-36DB-43E0-B461-4B98CE006BE4}" type="datetimeFigureOut">
              <a:rPr lang="en-GB"/>
              <a:pPr>
                <a:defRPr/>
              </a:pPr>
              <a:t>10/12/2018</a:t>
            </a:fld>
            <a:endParaRPr lang="en-GB" dirty="0"/>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96EFAF5-3EBB-45C4-8328-5E556CDCD8D7}" type="slidenum">
              <a:rPr lang="en-GB"/>
              <a:pPr>
                <a:defRPr/>
              </a:pPr>
              <a:t>‹#›</a:t>
            </a:fld>
            <a:endParaRPr lang="en-GB" dirty="0"/>
          </a:p>
        </p:txBody>
      </p:sp>
    </p:spTree>
    <p:extLst>
      <p:ext uri="{BB962C8B-B14F-4D97-AF65-F5344CB8AC3E}">
        <p14:creationId xmlns:p14="http://schemas.microsoft.com/office/powerpoint/2010/main" val="2911160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16EDBCEE-09A8-45DB-BB3B-CE42DF6423CD}" type="datetimeFigureOut">
              <a:rPr lang="en-GB"/>
              <a:pPr>
                <a:defRPr/>
              </a:pPr>
              <a:t>10/12/2018</a:t>
            </a:fld>
            <a:endParaRPr lang="en-GB" dirty="0"/>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419254EA-EA49-484E-B68E-2B0188A5E5A3}" type="slidenum">
              <a:rPr lang="en-GB"/>
              <a:pPr>
                <a:defRPr/>
              </a:pPr>
              <a:t>‹#›</a:t>
            </a:fld>
            <a:endParaRPr lang="en-GB" dirty="0"/>
          </a:p>
        </p:txBody>
      </p:sp>
    </p:spTree>
    <p:extLst>
      <p:ext uri="{BB962C8B-B14F-4D97-AF65-F5344CB8AC3E}">
        <p14:creationId xmlns:p14="http://schemas.microsoft.com/office/powerpoint/2010/main" val="550125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4DB841B-E751-45BE-9290-7E47C049F951}" type="datetimeFigureOut">
              <a:rPr lang="en-GB"/>
              <a:pPr>
                <a:defRPr/>
              </a:pPr>
              <a:t>10/12/2018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46093431-57E2-4E69-8C2D-925513C92BC0}" type="slidenum">
              <a:rPr lang="en-GB"/>
              <a:pPr>
                <a:defRPr/>
              </a:pPr>
              <a:t>‹#›</a:t>
            </a:fld>
            <a:endParaRPr lang="en-GB" dirty="0"/>
          </a:p>
        </p:txBody>
      </p:sp>
    </p:spTree>
    <p:extLst>
      <p:ext uri="{BB962C8B-B14F-4D97-AF65-F5344CB8AC3E}">
        <p14:creationId xmlns:p14="http://schemas.microsoft.com/office/powerpoint/2010/main" val="2459135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3E851DF-53FF-4F8A-A010-71CE3D4EA1E4}" type="datetimeFigureOut">
              <a:rPr lang="en-GB"/>
              <a:pPr>
                <a:defRPr/>
              </a:pPr>
              <a:t>10/12/2018</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31C10A05-F08B-457B-BB48-9116635519B5}" type="slidenum">
              <a:rPr lang="en-GB"/>
              <a:pPr>
                <a:defRPr/>
              </a:pPr>
              <a:t>‹#›</a:t>
            </a:fld>
            <a:endParaRPr lang="en-GB" dirty="0"/>
          </a:p>
        </p:txBody>
      </p:sp>
    </p:spTree>
    <p:extLst>
      <p:ext uri="{BB962C8B-B14F-4D97-AF65-F5344CB8AC3E}">
        <p14:creationId xmlns:p14="http://schemas.microsoft.com/office/powerpoint/2010/main" val="141174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84BD1D2F-60F8-460E-8435-85B79A031475}" type="datetimeFigureOut">
              <a:rPr lang="en-GB"/>
              <a:pPr>
                <a:defRPr/>
              </a:pPr>
              <a:t>10/12/2018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03F081A6-C1FF-4947-9C07-4A6E126E3109}" type="slidenum">
              <a:rPr lang="en-GB"/>
              <a:pPr>
                <a:defRPr/>
              </a:pPr>
              <a:t>‹#›</a:t>
            </a:fld>
            <a:endParaRPr lang="en-GB" dirty="0"/>
          </a:p>
        </p:txBody>
      </p:sp>
    </p:spTree>
    <p:extLst>
      <p:ext uri="{BB962C8B-B14F-4D97-AF65-F5344CB8AC3E}">
        <p14:creationId xmlns:p14="http://schemas.microsoft.com/office/powerpoint/2010/main" val="4432193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DB9E962C-ABD7-4A24-90C5-1CAACEBE2640}" type="datetimeFigureOut">
              <a:rPr lang="en-GB"/>
              <a:pPr>
                <a:defRPr/>
              </a:pPr>
              <a:t>10/12/2018</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D16812D0-79CC-40AF-8388-FB6B6C98878B}" type="slidenum">
              <a:rPr lang="en-GB"/>
              <a:pPr>
                <a:defRPr/>
              </a:pPr>
              <a:t>‹#›</a:t>
            </a:fld>
            <a:endParaRPr lang="en-GB" dirty="0"/>
          </a:p>
        </p:txBody>
      </p:sp>
    </p:spTree>
    <p:extLst>
      <p:ext uri="{BB962C8B-B14F-4D97-AF65-F5344CB8AC3E}">
        <p14:creationId xmlns:p14="http://schemas.microsoft.com/office/powerpoint/2010/main" val="887199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156CDBEA-81B0-4485-BCDE-35ED045D9FA7}" type="datetimeFigureOut">
              <a:rPr lang="en-GB"/>
              <a:pPr>
                <a:defRPr/>
              </a:pPr>
              <a:t>10/12/2018</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E528B7E9-0508-4925-B0C0-585645A2520E}" type="slidenum">
              <a:rPr lang="en-GB"/>
              <a:pPr>
                <a:defRPr/>
              </a:pPr>
              <a:t>‹#›</a:t>
            </a:fld>
            <a:endParaRPr lang="en-GB" dirty="0"/>
          </a:p>
        </p:txBody>
      </p:sp>
      <p:grpSp>
        <p:nvGrpSpPr>
          <p:cNvPr id="1031" name="Group 6"/>
          <p:cNvGrpSpPr>
            <a:grpSpLocks/>
          </p:cNvGrpSpPr>
          <p:nvPr userDrawn="1"/>
        </p:nvGrpSpPr>
        <p:grpSpPr bwMode="auto">
          <a:xfrm>
            <a:off x="0" y="6192838"/>
            <a:ext cx="9144000" cy="692150"/>
            <a:chOff x="0" y="6165304"/>
            <a:chExt cx="9144000" cy="692696"/>
          </a:xfrm>
        </p:grpSpPr>
        <p:sp>
          <p:nvSpPr>
            <p:cNvPr id="8" name="Rectangle 7"/>
            <p:cNvSpPr/>
            <p:nvPr/>
          </p:nvSpPr>
          <p:spPr>
            <a:xfrm>
              <a:off x="0" y="6165304"/>
              <a:ext cx="9144000" cy="692696"/>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fontAlgn="auto">
                <a:spcBef>
                  <a:spcPts val="0"/>
                </a:spcBef>
                <a:spcAft>
                  <a:spcPts val="0"/>
                </a:spcAft>
                <a:defRPr/>
              </a:pPr>
              <a:endParaRPr lang="en-GB" dirty="0"/>
            </a:p>
          </p:txBody>
        </p:sp>
        <p:grpSp>
          <p:nvGrpSpPr>
            <p:cNvPr id="1044" name="Group 8"/>
            <p:cNvGrpSpPr>
              <a:grpSpLocks/>
            </p:cNvGrpSpPr>
            <p:nvPr/>
          </p:nvGrpSpPr>
          <p:grpSpPr bwMode="auto">
            <a:xfrm>
              <a:off x="149736" y="6252975"/>
              <a:ext cx="8907507" cy="533017"/>
              <a:chOff x="167520" y="6214297"/>
              <a:chExt cx="8907507" cy="533017"/>
            </a:xfrm>
          </p:grpSpPr>
          <p:pic>
            <p:nvPicPr>
              <p:cNvPr id="1045" name="Picture 9" descr="NBS_web_address_white.jpg"/>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167520" y="6392082"/>
                <a:ext cx="2910096" cy="1665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6" name="Picture 10" descr="NBSRev.jpg"/>
              <p:cNvPicPr>
                <a:picLocks noChangeAspect="1"/>
              </p:cNvPicPr>
              <p:nvPr/>
            </p:nvPicPr>
            <p:blipFill>
              <a:blip r:embed="rId14">
                <a:extLst>
                  <a:ext uri="{28A0092B-C50C-407E-A947-70E740481C1C}">
                    <a14:useLocalDpi xmlns:a14="http://schemas.microsoft.com/office/drawing/2010/main" val="0"/>
                  </a:ext>
                </a:extLst>
              </a:blip>
              <a:srcRect/>
              <a:stretch>
                <a:fillRect/>
              </a:stretch>
            </p:blipFill>
            <p:spPr bwMode="auto">
              <a:xfrm>
                <a:off x="7830144" y="6214297"/>
                <a:ext cx="1244883" cy="5330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1032" name="Group 12"/>
          <p:cNvGrpSpPr>
            <a:grpSpLocks/>
          </p:cNvGrpSpPr>
          <p:nvPr userDrawn="1"/>
        </p:nvGrpSpPr>
        <p:grpSpPr bwMode="auto">
          <a:xfrm>
            <a:off x="0" y="0"/>
            <a:ext cx="9144000" cy="792163"/>
            <a:chOff x="0" y="0"/>
            <a:chExt cx="9144000" cy="792162"/>
          </a:xfrm>
        </p:grpSpPr>
        <p:grpSp>
          <p:nvGrpSpPr>
            <p:cNvPr id="1033" name="Group 11"/>
            <p:cNvGrpSpPr>
              <a:grpSpLocks/>
            </p:cNvGrpSpPr>
            <p:nvPr/>
          </p:nvGrpSpPr>
          <p:grpSpPr bwMode="auto">
            <a:xfrm>
              <a:off x="0" y="0"/>
              <a:ext cx="4572000" cy="792162"/>
              <a:chOff x="0" y="548680"/>
              <a:chExt cx="4572000" cy="792162"/>
            </a:xfrm>
          </p:grpSpPr>
          <p:pic>
            <p:nvPicPr>
              <p:cNvPr id="1039" name="Picture 14" descr="nbs sign.jpg"/>
              <p:cNvPicPr>
                <a:picLocks noChangeAspect="1"/>
              </p:cNvPicPr>
              <p:nvPr/>
            </p:nvPicPr>
            <p:blipFill>
              <a:blip r:embed="rId15">
                <a:grayscl/>
                <a:extLst>
                  <a:ext uri="{28A0092B-C50C-407E-A947-70E740481C1C}">
                    <a14:useLocalDpi xmlns:a14="http://schemas.microsoft.com/office/drawing/2010/main" val="0"/>
                  </a:ext>
                </a:extLst>
              </a:blip>
              <a:srcRect r="5717" b="15070"/>
              <a:stretch>
                <a:fillRect/>
              </a:stretch>
            </p:blipFill>
            <p:spPr bwMode="auto">
              <a:xfrm>
                <a:off x="0" y="549275"/>
                <a:ext cx="1187624" cy="7914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0" name="Picture 13" descr="Students at City Campus East (21).JPG"/>
              <p:cNvPicPr>
                <a:picLocks noChangeAspect="1"/>
              </p:cNvPicPr>
              <p:nvPr/>
            </p:nvPicPr>
            <p:blipFill>
              <a:blip r:embed="rId16">
                <a:grayscl/>
                <a:extLst>
                  <a:ext uri="{28A0092B-C50C-407E-A947-70E740481C1C}">
                    <a14:useLocalDpi xmlns:a14="http://schemas.microsoft.com/office/drawing/2010/main" val="0"/>
                  </a:ext>
                </a:extLst>
              </a:blip>
              <a:srcRect r="9052"/>
              <a:stretch>
                <a:fillRect/>
              </a:stretch>
            </p:blipFill>
            <p:spPr bwMode="auto">
              <a:xfrm>
                <a:off x="3491880" y="548680"/>
                <a:ext cx="1080120"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1" name="Picture 11" descr="front_cover2010UG.jpg"/>
              <p:cNvPicPr>
                <a:picLocks noChangeAspect="1"/>
              </p:cNvPicPr>
              <p:nvPr/>
            </p:nvPicPr>
            <p:blipFill>
              <a:blip r:embed="rId17">
                <a:grayscl/>
                <a:extLst>
                  <a:ext uri="{28A0092B-C50C-407E-A947-70E740481C1C}">
                    <a14:useLocalDpi xmlns:a14="http://schemas.microsoft.com/office/drawing/2010/main" val="0"/>
                  </a:ext>
                </a:extLst>
              </a:blip>
              <a:srcRect l="5872" b="1588"/>
              <a:stretch>
                <a:fillRect/>
              </a:stretch>
            </p:blipFill>
            <p:spPr bwMode="auto">
              <a:xfrm>
                <a:off x="1187624" y="548680"/>
                <a:ext cx="1154450"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42" name="Picture 15" descr="CCE at dusk_lowerres.jpg"/>
              <p:cNvPicPr>
                <a:picLocks noChangeAspect="1"/>
              </p:cNvPicPr>
              <p:nvPr/>
            </p:nvPicPr>
            <p:blipFill>
              <a:blip r:embed="rId18">
                <a:grayscl/>
                <a:extLst>
                  <a:ext uri="{28A0092B-C50C-407E-A947-70E740481C1C}">
                    <a14:useLocalDpi xmlns:a14="http://schemas.microsoft.com/office/drawing/2010/main" val="0"/>
                  </a:ext>
                </a:extLst>
              </a:blip>
              <a:srcRect l="35159" t="8002" r="8653" b="44749"/>
              <a:stretch>
                <a:fillRect/>
              </a:stretch>
            </p:blipFill>
            <p:spPr bwMode="auto">
              <a:xfrm>
                <a:off x="2339752" y="548680"/>
                <a:ext cx="1154451"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1034" name="Group 12"/>
            <p:cNvGrpSpPr>
              <a:grpSpLocks/>
            </p:cNvGrpSpPr>
            <p:nvPr/>
          </p:nvGrpSpPr>
          <p:grpSpPr bwMode="auto">
            <a:xfrm>
              <a:off x="4535488" y="0"/>
              <a:ext cx="4608512" cy="792162"/>
              <a:chOff x="0" y="548680"/>
              <a:chExt cx="4608512" cy="792162"/>
            </a:xfrm>
          </p:grpSpPr>
          <p:pic>
            <p:nvPicPr>
              <p:cNvPr id="1035" name="Picture 14" descr="nbs sign.jpg"/>
              <p:cNvPicPr>
                <a:picLocks noChangeAspect="1"/>
              </p:cNvPicPr>
              <p:nvPr/>
            </p:nvPicPr>
            <p:blipFill>
              <a:blip r:embed="rId15">
                <a:grayscl/>
                <a:extLst>
                  <a:ext uri="{28A0092B-C50C-407E-A947-70E740481C1C}">
                    <a14:useLocalDpi xmlns:a14="http://schemas.microsoft.com/office/drawing/2010/main" val="0"/>
                  </a:ext>
                </a:extLst>
              </a:blip>
              <a:srcRect r="5717" b="15070"/>
              <a:stretch>
                <a:fillRect/>
              </a:stretch>
            </p:blipFill>
            <p:spPr bwMode="auto">
              <a:xfrm>
                <a:off x="0" y="549275"/>
                <a:ext cx="1187624" cy="7914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6" name="Picture 13" descr="Students at City Campus East (21).JPG"/>
              <p:cNvPicPr>
                <a:picLocks noChangeAspect="1"/>
              </p:cNvPicPr>
              <p:nvPr/>
            </p:nvPicPr>
            <p:blipFill>
              <a:blip r:embed="rId16">
                <a:grayscl/>
                <a:extLst>
                  <a:ext uri="{28A0092B-C50C-407E-A947-70E740481C1C}">
                    <a14:useLocalDpi xmlns:a14="http://schemas.microsoft.com/office/drawing/2010/main" val="0"/>
                  </a:ext>
                </a:extLst>
              </a:blip>
              <a:srcRect r="5978"/>
              <a:stretch>
                <a:fillRect/>
              </a:stretch>
            </p:blipFill>
            <p:spPr bwMode="auto">
              <a:xfrm>
                <a:off x="3491880" y="548680"/>
                <a:ext cx="1116632" cy="792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7" name="Picture 16" descr="front_cover2010UG.jpg"/>
              <p:cNvPicPr>
                <a:picLocks noChangeAspect="1"/>
              </p:cNvPicPr>
              <p:nvPr/>
            </p:nvPicPr>
            <p:blipFill>
              <a:blip r:embed="rId17">
                <a:grayscl/>
                <a:extLst>
                  <a:ext uri="{28A0092B-C50C-407E-A947-70E740481C1C}">
                    <a14:useLocalDpi xmlns:a14="http://schemas.microsoft.com/office/drawing/2010/main" val="0"/>
                  </a:ext>
                </a:extLst>
              </a:blip>
              <a:srcRect l="5872" b="1588"/>
              <a:stretch>
                <a:fillRect/>
              </a:stretch>
            </p:blipFill>
            <p:spPr bwMode="auto">
              <a:xfrm>
                <a:off x="1187624" y="548680"/>
                <a:ext cx="1154450"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38" name="Picture 15" descr="CCE at dusk_lowerres.jpg"/>
              <p:cNvPicPr>
                <a:picLocks noChangeAspect="1"/>
              </p:cNvPicPr>
              <p:nvPr/>
            </p:nvPicPr>
            <p:blipFill>
              <a:blip r:embed="rId18">
                <a:grayscl/>
                <a:extLst>
                  <a:ext uri="{28A0092B-C50C-407E-A947-70E740481C1C}">
                    <a14:useLocalDpi xmlns:a14="http://schemas.microsoft.com/office/drawing/2010/main" val="0"/>
                  </a:ext>
                </a:extLst>
              </a:blip>
              <a:srcRect l="35159" t="8002" r="8653" b="44749"/>
              <a:stretch>
                <a:fillRect/>
              </a:stretch>
            </p:blipFill>
            <p:spPr bwMode="auto">
              <a:xfrm>
                <a:off x="2339752" y="548680"/>
                <a:ext cx="1154451" cy="792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Tree>
  </p:cSld>
  <p:clrMap bg1="lt1" tx1="dk1" bg2="lt2" tx2="dk2" accent1="accent1" accent2="accent2" accent3="accent3" accent4="accent4" accent5="accent5" accent6="accent6" hlink="hlink" folHlink="folHlink"/>
  <p:sldLayoutIdLst>
    <p:sldLayoutId id="2147484101" r:id="rId1"/>
    <p:sldLayoutId id="2147484071" r:id="rId2"/>
    <p:sldLayoutId id="2147484072" r:id="rId3"/>
    <p:sldLayoutId id="2147484073" r:id="rId4"/>
    <p:sldLayoutId id="2147484074" r:id="rId5"/>
    <p:sldLayoutId id="2147484075" r:id="rId6"/>
    <p:sldLayoutId id="2147484076" r:id="rId7"/>
    <p:sldLayoutId id="2147484077" r:id="rId8"/>
    <p:sldLayoutId id="2147484078" r:id="rId9"/>
    <p:sldLayoutId id="2147484079" r:id="rId10"/>
    <p:sldLayoutId id="2147484080"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apple.com/jobs/uk/retail.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oSuqgb7zep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Word___.docx"/><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6.png"/></Relationships>
</file>

<file path=ppt/slides/_rels/slide31.xml.rels><?xml version="1.0" encoding="UTF-8" standalone="yes"?>
<Relationships xmlns="http://schemas.openxmlformats.org/package/2006/relationships"><Relationship Id="rId3" Type="http://schemas.openxmlformats.org/officeDocument/2006/relationships/package" Target="../embeddings/Microsoft_Word___1.docx"/><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827584" y="2393875"/>
            <a:ext cx="7773987" cy="1827213"/>
          </a:xfrm>
          <a:solidFill>
            <a:schemeClr val="accent1">
              <a:lumMod val="20000"/>
              <a:lumOff val="80000"/>
            </a:schemeClr>
          </a:solidFill>
        </p:spPr>
        <p:txBody>
          <a:bodyPr/>
          <a:lstStyle/>
          <a:p>
            <a:pPr eaLnBrk="1" hangingPunct="1">
              <a:defRPr/>
            </a:pPr>
            <a:r>
              <a:rPr lang="en-GB" b="1" dirty="0"/>
              <a:t>HR0372</a:t>
            </a:r>
            <a:br>
              <a:rPr lang="en-GB" b="1" dirty="0"/>
            </a:br>
            <a:r>
              <a:rPr lang="en-GB" sz="4000" b="1" dirty="0"/>
              <a:t>National and organisational cultures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412776"/>
            <a:ext cx="8229600" cy="4525963"/>
          </a:xfrm>
        </p:spPr>
        <p:txBody>
          <a:bodyPr/>
          <a:lstStyle/>
          <a:p>
            <a:pPr marL="0" indent="0">
              <a:spcAft>
                <a:spcPts val="600"/>
              </a:spcAft>
              <a:buNone/>
            </a:pPr>
            <a:r>
              <a:rPr lang="en-GB" sz="2400" b="1" i="1" dirty="0"/>
              <a:t>An analysis of the culture of an organisation</a:t>
            </a:r>
            <a:r>
              <a:rPr lang="en-GB" sz="2400" dirty="0"/>
              <a:t> </a:t>
            </a:r>
          </a:p>
          <a:p>
            <a:r>
              <a:rPr lang="en-GB" sz="2400" dirty="0"/>
              <a:t>Assignment requires you to </a:t>
            </a:r>
          </a:p>
          <a:p>
            <a:pPr lvl="1">
              <a:buFont typeface="Arial"/>
              <a:buChar char="•"/>
            </a:pPr>
            <a:r>
              <a:rPr lang="en-GB" sz="2400" dirty="0"/>
              <a:t>apply </a:t>
            </a:r>
            <a:r>
              <a:rPr lang="en-GB" sz="2400" u="sng" dirty="0"/>
              <a:t>ONE</a:t>
            </a:r>
            <a:r>
              <a:rPr lang="en-GB" sz="2400" dirty="0"/>
              <a:t> </a:t>
            </a:r>
            <a:r>
              <a:rPr lang="en-GB" sz="2400" u="sng" dirty="0"/>
              <a:t>theoretical framework</a:t>
            </a:r>
            <a:r>
              <a:rPr lang="en-GB" sz="2400" dirty="0"/>
              <a:t> used in the study of organisational culture to the </a:t>
            </a:r>
            <a:r>
              <a:rPr lang="en-GB" sz="2400" u="sng" dirty="0"/>
              <a:t>analysis</a:t>
            </a:r>
            <a:r>
              <a:rPr lang="en-GB" sz="2400" dirty="0"/>
              <a:t> of an organisations’ culture</a:t>
            </a:r>
          </a:p>
          <a:p>
            <a:endParaRPr lang="en-GB" sz="2400" dirty="0"/>
          </a:p>
          <a:p>
            <a:endParaRPr lang="en-GB" sz="2400" dirty="0"/>
          </a:p>
          <a:p>
            <a:endParaRPr lang="en-GB" sz="2400" dirty="0"/>
          </a:p>
        </p:txBody>
      </p:sp>
    </p:spTree>
    <p:extLst>
      <p:ext uri="{BB962C8B-B14F-4D97-AF65-F5344CB8AC3E}">
        <p14:creationId xmlns:p14="http://schemas.microsoft.com/office/powerpoint/2010/main" val="41560226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pPr>
              <a:spcAft>
                <a:spcPts val="600"/>
              </a:spcAft>
            </a:pPr>
            <a:r>
              <a:rPr lang="en-GB" sz="2300" dirty="0"/>
              <a:t>Assignment requires you to apply a theoretical framework used in the study of organisational culture to the analysis of an organisations’ culture</a:t>
            </a:r>
          </a:p>
          <a:p>
            <a:pPr>
              <a:spcAft>
                <a:spcPts val="600"/>
              </a:spcAft>
            </a:pPr>
            <a:endParaRPr lang="en-GB" sz="1200" dirty="0"/>
          </a:p>
          <a:p>
            <a:pPr>
              <a:spcAft>
                <a:spcPts val="600"/>
              </a:spcAft>
            </a:pPr>
            <a:r>
              <a:rPr lang="en-GB" sz="2300" dirty="0"/>
              <a:t>Watch the film clip/ video and then identify the culture being depicted using Hofstede’s cultural dimensions</a:t>
            </a:r>
          </a:p>
          <a:p>
            <a:pPr lvl="1">
              <a:spcAft>
                <a:spcPts val="600"/>
              </a:spcAft>
              <a:buFont typeface="Arial" panose="020B0604020202020204" pitchFamily="34" charset="0"/>
              <a:buChar char="•"/>
            </a:pPr>
            <a:r>
              <a:rPr lang="en-GB" sz="2300" dirty="0">
                <a:hlinkClick r:id="rId3"/>
              </a:rPr>
              <a:t>http://www.apple.com/jobs/uk/retail.html</a:t>
            </a:r>
            <a:r>
              <a:rPr lang="en-GB" sz="2300" dirty="0"/>
              <a:t>	</a:t>
            </a:r>
          </a:p>
          <a:p>
            <a:pPr lvl="1">
              <a:spcAft>
                <a:spcPts val="600"/>
              </a:spcAft>
              <a:buFont typeface="Arial" panose="020B0604020202020204" pitchFamily="34" charset="0"/>
              <a:buChar char="•"/>
            </a:pPr>
            <a:r>
              <a:rPr lang="en-GB" sz="2300" dirty="0"/>
              <a:t>Complete the task sheet provided as you watch the film clip</a:t>
            </a:r>
          </a:p>
          <a:p>
            <a:pPr>
              <a:spcAft>
                <a:spcPts val="600"/>
              </a:spcAft>
            </a:pPr>
            <a:endParaRPr lang="en-GB" sz="2300" dirty="0"/>
          </a:p>
        </p:txBody>
      </p:sp>
      <p:pic>
        <p:nvPicPr>
          <p:cNvPr id="1026" name="Picture 2" descr="C:\Users\LDVH2\Downloads\qrcode.3737783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48264" y="4149080"/>
            <a:ext cx="1904762" cy="1904762"/>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3295806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pPr>
              <a:spcAft>
                <a:spcPts val="600"/>
              </a:spcAft>
            </a:pPr>
            <a:r>
              <a:rPr lang="en-GB" sz="2300" dirty="0"/>
              <a:t>Assignment requires you to apply a theoretical framework used in the study of organisational culture to the analysis of an organisations’ culture</a:t>
            </a:r>
          </a:p>
          <a:p>
            <a:pPr>
              <a:spcAft>
                <a:spcPts val="600"/>
              </a:spcAft>
            </a:pPr>
            <a:endParaRPr lang="en-GB" sz="1200" dirty="0"/>
          </a:p>
          <a:p>
            <a:pPr>
              <a:spcAft>
                <a:spcPts val="600"/>
              </a:spcAft>
            </a:pPr>
            <a:r>
              <a:rPr lang="en-GB" sz="2300" dirty="0"/>
              <a:t>Watch the film clip/ video and then identify the culture being depicted using Hofstede’s cultural dimensions</a:t>
            </a:r>
          </a:p>
          <a:p>
            <a:pPr lvl="1">
              <a:spcAft>
                <a:spcPts val="600"/>
              </a:spcAft>
              <a:buFont typeface="Arial" panose="020B0604020202020204" pitchFamily="34" charset="0"/>
              <a:buChar char="•"/>
            </a:pPr>
            <a:r>
              <a:rPr lang="en-GB" sz="2300" dirty="0">
                <a:hlinkClick r:id="rId3"/>
              </a:rPr>
              <a:t>https://www.youtube.com/watch?v=oSuqgb7zep0</a:t>
            </a:r>
            <a:endParaRPr lang="en-GB" sz="2300" dirty="0"/>
          </a:p>
          <a:p>
            <a:pPr lvl="1">
              <a:spcAft>
                <a:spcPts val="600"/>
              </a:spcAft>
              <a:buFont typeface="Arial" panose="020B0604020202020204" pitchFamily="34" charset="0"/>
              <a:buChar char="•"/>
            </a:pPr>
            <a:r>
              <a:rPr lang="en-GB" sz="2300" dirty="0"/>
              <a:t>Complete the task sheet provided as you watch the film clip</a:t>
            </a:r>
          </a:p>
          <a:p>
            <a:pPr>
              <a:spcAft>
                <a:spcPts val="600"/>
              </a:spcAft>
            </a:pPr>
            <a:endParaRPr lang="en-GB" sz="2300" dirty="0"/>
          </a:p>
        </p:txBody>
      </p:sp>
    </p:spTree>
    <p:extLst>
      <p:ext uri="{BB962C8B-B14F-4D97-AF65-F5344CB8AC3E}">
        <p14:creationId xmlns:p14="http://schemas.microsoft.com/office/powerpoint/2010/main" val="42757249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32348" t="10001" r="12803" b="72436"/>
          <a:stretch/>
        </p:blipFill>
        <p:spPr>
          <a:xfrm>
            <a:off x="683568" y="1124744"/>
            <a:ext cx="7533648" cy="1356889"/>
          </a:xfrm>
          <a:prstGeom prst="rect">
            <a:avLst/>
          </a:prstGeom>
        </p:spPr>
      </p:pic>
      <p:pic>
        <p:nvPicPr>
          <p:cNvPr id="4" name="Picture 3"/>
          <p:cNvPicPr>
            <a:picLocks noChangeAspect="1"/>
          </p:cNvPicPr>
          <p:nvPr/>
        </p:nvPicPr>
        <p:blipFill rotWithShape="1">
          <a:blip r:embed="rId2"/>
          <a:srcRect l="36733" t="51037" r="12803" b="9990"/>
          <a:stretch/>
        </p:blipFill>
        <p:spPr>
          <a:xfrm>
            <a:off x="1259632" y="2476445"/>
            <a:ext cx="6957584" cy="3022378"/>
          </a:xfrm>
          <a:prstGeom prst="rect">
            <a:avLst/>
          </a:prstGeom>
        </p:spPr>
      </p:pic>
    </p:spTree>
    <p:extLst>
      <p:ext uri="{BB962C8B-B14F-4D97-AF65-F5344CB8AC3E}">
        <p14:creationId xmlns:p14="http://schemas.microsoft.com/office/powerpoint/2010/main" val="2950906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827584" y="2393875"/>
            <a:ext cx="7773987" cy="1827213"/>
          </a:xfrm>
          <a:solidFill>
            <a:schemeClr val="accent1">
              <a:lumMod val="20000"/>
              <a:lumOff val="80000"/>
            </a:schemeClr>
          </a:solidFill>
        </p:spPr>
        <p:txBody>
          <a:bodyPr/>
          <a:lstStyle/>
          <a:p>
            <a:pPr eaLnBrk="1" hangingPunct="1">
              <a:defRPr/>
            </a:pPr>
            <a:r>
              <a:rPr lang="en-GB" b="1" dirty="0"/>
              <a:t>HR0372</a:t>
            </a:r>
            <a:br>
              <a:rPr lang="en-GB" b="1" dirty="0"/>
            </a:br>
            <a:r>
              <a:rPr lang="en-GB" sz="4000" b="1" dirty="0"/>
              <a:t>Assignment guidance </a:t>
            </a:r>
          </a:p>
        </p:txBody>
      </p:sp>
    </p:spTree>
    <p:extLst>
      <p:ext uri="{BB962C8B-B14F-4D97-AF65-F5344CB8AC3E}">
        <p14:creationId xmlns:p14="http://schemas.microsoft.com/office/powerpoint/2010/main" val="29442853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76672"/>
            <a:ext cx="8229600" cy="1143000"/>
          </a:xfrm>
        </p:spPr>
        <p:txBody>
          <a:bodyPr/>
          <a:lstStyle/>
          <a:p>
            <a:pPr algn="l"/>
            <a:br>
              <a:rPr lang="en-AU" sz="3200" b="1" dirty="0"/>
            </a:br>
            <a:r>
              <a:rPr lang="en-AU" sz="3200" b="1" dirty="0"/>
              <a:t>Assignment task</a:t>
            </a:r>
          </a:p>
        </p:txBody>
      </p:sp>
      <p:sp>
        <p:nvSpPr>
          <p:cNvPr id="3" name="Content Placeholder 2"/>
          <p:cNvSpPr>
            <a:spLocks noGrp="1"/>
          </p:cNvSpPr>
          <p:nvPr>
            <p:ph idx="1"/>
          </p:nvPr>
        </p:nvSpPr>
        <p:spPr>
          <a:xfrm>
            <a:off x="467544" y="1772816"/>
            <a:ext cx="8229600" cy="4525963"/>
          </a:xfrm>
        </p:spPr>
        <p:txBody>
          <a:bodyPr/>
          <a:lstStyle/>
          <a:p>
            <a:pPr>
              <a:spcAft>
                <a:spcPts val="600"/>
              </a:spcAft>
            </a:pPr>
            <a:r>
              <a:rPr lang="en-GB" sz="2400" dirty="0"/>
              <a:t>Your report will apply </a:t>
            </a:r>
            <a:r>
              <a:rPr lang="en-GB" sz="2400" b="1" u="sng" dirty="0"/>
              <a:t>one</a:t>
            </a:r>
            <a:r>
              <a:rPr lang="en-GB" sz="2400" dirty="0"/>
              <a:t> theoretical framework used in the study of organisational culture to conduct an analysis of your </a:t>
            </a:r>
            <a:r>
              <a:rPr lang="en-GB" sz="2400" b="1" u="sng" dirty="0"/>
              <a:t>one</a:t>
            </a:r>
            <a:r>
              <a:rPr lang="en-GB" sz="2400" dirty="0"/>
              <a:t> selected organisation’s culture</a:t>
            </a:r>
          </a:p>
        </p:txBody>
      </p:sp>
    </p:spTree>
    <p:extLst>
      <p:ext uri="{BB962C8B-B14F-4D97-AF65-F5344CB8AC3E}">
        <p14:creationId xmlns:p14="http://schemas.microsoft.com/office/powerpoint/2010/main" val="32141628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8496944" cy="4525963"/>
          </a:xfrm>
        </p:spPr>
        <p:txBody>
          <a:bodyPr/>
          <a:lstStyle/>
          <a:p>
            <a:r>
              <a:rPr lang="en-GB" sz="2400" dirty="0"/>
              <a:t>Your report will not exceed 3000 words (excluding appendices or reference list) </a:t>
            </a:r>
            <a:r>
              <a:rPr lang="en-GB" sz="2400" b="1" u="sng" dirty="0"/>
              <a:t>and should adopt the following format</a:t>
            </a:r>
            <a:r>
              <a:rPr lang="en-GB" sz="2400" b="1" dirty="0"/>
              <a:t> </a:t>
            </a:r>
            <a:r>
              <a:rPr lang="en-GB" sz="2400" dirty="0"/>
              <a:t>………</a:t>
            </a:r>
          </a:p>
          <a:p>
            <a:endParaRPr lang="en-GB" sz="2400" dirty="0"/>
          </a:p>
        </p:txBody>
      </p:sp>
    </p:spTree>
    <p:extLst>
      <p:ext uri="{BB962C8B-B14F-4D97-AF65-F5344CB8AC3E}">
        <p14:creationId xmlns:p14="http://schemas.microsoft.com/office/powerpoint/2010/main" val="26189273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268760"/>
            <a:ext cx="8229600" cy="4525963"/>
          </a:xfrm>
        </p:spPr>
        <p:txBody>
          <a:bodyPr/>
          <a:lstStyle/>
          <a:p>
            <a:r>
              <a:rPr lang="en-GB" sz="2300" dirty="0"/>
              <a:t>A brief background to the organisation and its environment </a:t>
            </a:r>
            <a:r>
              <a:rPr lang="en-GB" sz="2300" dirty="0">
                <a:solidFill>
                  <a:srgbClr val="0070C0"/>
                </a:solidFill>
              </a:rPr>
              <a:t>(10 marks)</a:t>
            </a:r>
            <a:endParaRPr lang="en-GB" sz="2300" dirty="0"/>
          </a:p>
          <a:p>
            <a:endParaRPr lang="en-AU" sz="2300" dirty="0"/>
          </a:p>
        </p:txBody>
      </p:sp>
    </p:spTree>
    <p:extLst>
      <p:ext uri="{BB962C8B-B14F-4D97-AF65-F5344CB8AC3E}">
        <p14:creationId xmlns:p14="http://schemas.microsoft.com/office/powerpoint/2010/main" val="1217877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76672"/>
            <a:ext cx="8784976" cy="1143000"/>
          </a:xfrm>
        </p:spPr>
        <p:txBody>
          <a:bodyPr/>
          <a:lstStyle/>
          <a:p>
            <a:r>
              <a:rPr lang="en-GB" dirty="0">
                <a:solidFill>
                  <a:schemeClr val="tx2">
                    <a:lumMod val="60000"/>
                    <a:lumOff val="40000"/>
                  </a:schemeClr>
                </a:solidFill>
              </a:rPr>
              <a:t>Student example</a:t>
            </a:r>
            <a:r>
              <a:rPr lang="en-GB" dirty="0"/>
              <a:t>: </a:t>
            </a:r>
            <a:r>
              <a:rPr lang="en-GB" u="sng" dirty="0"/>
              <a:t>background</a:t>
            </a:r>
            <a:r>
              <a:rPr lang="en-GB" dirty="0"/>
              <a:t> to the organisation</a:t>
            </a:r>
            <a:endParaRPr lang="en-US" i="1" dirty="0"/>
          </a:p>
        </p:txBody>
      </p:sp>
      <p:pic>
        <p:nvPicPr>
          <p:cNvPr id="4" name="Picture 3"/>
          <p:cNvPicPr>
            <a:picLocks noChangeAspect="1"/>
          </p:cNvPicPr>
          <p:nvPr/>
        </p:nvPicPr>
        <p:blipFill rotWithShape="1">
          <a:blip r:embed="rId2"/>
          <a:srcRect l="35160" t="-81" r="18429" b="32044"/>
          <a:stretch/>
        </p:blipFill>
        <p:spPr>
          <a:xfrm>
            <a:off x="755577" y="1412777"/>
            <a:ext cx="6984776" cy="5400599"/>
          </a:xfrm>
          <a:prstGeom prst="rect">
            <a:avLst/>
          </a:prstGeom>
        </p:spPr>
      </p:pic>
      <p:sp>
        <p:nvSpPr>
          <p:cNvPr id="7" name="TextBox 6"/>
          <p:cNvSpPr txBox="1"/>
          <p:nvPr/>
        </p:nvSpPr>
        <p:spPr>
          <a:xfrm>
            <a:off x="7884368" y="5301208"/>
            <a:ext cx="1008112" cy="369332"/>
          </a:xfrm>
          <a:prstGeom prst="rect">
            <a:avLst/>
          </a:prstGeom>
          <a:noFill/>
        </p:spPr>
        <p:txBody>
          <a:bodyPr wrap="square" rtlCol="0">
            <a:spAutoFit/>
          </a:bodyPr>
          <a:lstStyle/>
          <a:p>
            <a:r>
              <a:rPr lang="en-GB" b="1" dirty="0"/>
              <a:t>&gt;&gt;</a:t>
            </a:r>
          </a:p>
        </p:txBody>
      </p:sp>
    </p:spTree>
    <p:extLst>
      <p:ext uri="{BB962C8B-B14F-4D97-AF65-F5344CB8AC3E}">
        <p14:creationId xmlns:p14="http://schemas.microsoft.com/office/powerpoint/2010/main" val="2410930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866" y="548680"/>
            <a:ext cx="8229600" cy="1143000"/>
          </a:xfrm>
        </p:spPr>
        <p:txBody>
          <a:bodyPr/>
          <a:lstStyle/>
          <a:p>
            <a:r>
              <a:rPr lang="en-GB" dirty="0">
                <a:solidFill>
                  <a:schemeClr val="tx2">
                    <a:lumMod val="60000"/>
                    <a:lumOff val="40000"/>
                  </a:schemeClr>
                </a:solidFill>
              </a:rPr>
              <a:t>Student example</a:t>
            </a:r>
            <a:r>
              <a:rPr lang="en-GB" dirty="0"/>
              <a:t>: </a:t>
            </a:r>
            <a:r>
              <a:rPr lang="en-GB" u="sng" dirty="0"/>
              <a:t>background</a:t>
            </a:r>
            <a:r>
              <a:rPr lang="en-GB" dirty="0"/>
              <a:t> </a:t>
            </a:r>
            <a:r>
              <a:rPr lang="en-US" i="1" dirty="0"/>
              <a:t>(cont.)</a:t>
            </a:r>
          </a:p>
        </p:txBody>
      </p:sp>
      <p:pic>
        <p:nvPicPr>
          <p:cNvPr id="5" name="Picture 4"/>
          <p:cNvPicPr>
            <a:picLocks noChangeAspect="1"/>
          </p:cNvPicPr>
          <p:nvPr/>
        </p:nvPicPr>
        <p:blipFill rotWithShape="1">
          <a:blip r:embed="rId2"/>
          <a:srcRect l="40046" t="17524" r="22124" b="7105"/>
          <a:stretch/>
        </p:blipFill>
        <p:spPr>
          <a:xfrm>
            <a:off x="1979712" y="1412776"/>
            <a:ext cx="4240718" cy="4752529"/>
          </a:xfrm>
          <a:prstGeom prst="rect">
            <a:avLst/>
          </a:prstGeom>
        </p:spPr>
      </p:pic>
    </p:spTree>
    <p:extLst>
      <p:ext uri="{BB962C8B-B14F-4D97-AF65-F5344CB8AC3E}">
        <p14:creationId xmlns:p14="http://schemas.microsoft.com/office/powerpoint/2010/main" val="17996574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r>
              <a:rPr lang="en-GB" sz="2300" dirty="0">
                <a:solidFill>
                  <a:schemeClr val="bg1">
                    <a:lumMod val="50000"/>
                  </a:schemeClr>
                </a:solidFill>
              </a:rPr>
              <a:t>A brief background to the organisation and its environment (10 marks)</a:t>
            </a:r>
          </a:p>
          <a:p>
            <a:r>
              <a:rPr lang="en-GB" sz="2300" dirty="0"/>
              <a:t>An Introduction to the </a:t>
            </a:r>
            <a:r>
              <a:rPr lang="en-GB" sz="2300" u="sng" dirty="0"/>
              <a:t>focus</a:t>
            </a:r>
            <a:r>
              <a:rPr lang="en-GB" sz="2300" dirty="0"/>
              <a:t> of the report </a:t>
            </a:r>
            <a:r>
              <a:rPr lang="en-GB" sz="2300" dirty="0">
                <a:solidFill>
                  <a:srgbClr val="0070C0"/>
                </a:solidFill>
              </a:rPr>
              <a:t>(10 marks)</a:t>
            </a:r>
            <a:r>
              <a:rPr lang="en-GB" sz="2300" dirty="0"/>
              <a:t> ……</a:t>
            </a:r>
            <a:endParaRPr lang="en-AU" sz="2300" dirty="0"/>
          </a:p>
        </p:txBody>
      </p:sp>
    </p:spTree>
    <p:extLst>
      <p:ext uri="{BB962C8B-B14F-4D97-AF65-F5344CB8AC3E}">
        <p14:creationId xmlns:p14="http://schemas.microsoft.com/office/powerpoint/2010/main" val="16469017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pPr marL="0" indent="0">
              <a:buNone/>
            </a:pPr>
            <a:r>
              <a:rPr lang="en-GB" sz="2300" b="1" dirty="0"/>
              <a:t>Focus: </a:t>
            </a:r>
            <a:r>
              <a:rPr lang="en-GB" sz="2300" dirty="0"/>
              <a:t>The analysis will illustrate the culture by focusing on EITHER</a:t>
            </a:r>
          </a:p>
          <a:p>
            <a:pPr marL="901700" indent="-457200">
              <a:buFont typeface="+mj-lt"/>
              <a:buAutoNum type="arabicPeriod"/>
            </a:pPr>
            <a:r>
              <a:rPr lang="en-GB" sz="2300" dirty="0"/>
              <a:t>An issue </a:t>
            </a:r>
            <a:r>
              <a:rPr lang="en-GB" sz="2300" u="sng" dirty="0"/>
              <a:t>OR</a:t>
            </a:r>
          </a:p>
          <a:p>
            <a:pPr marL="901700" indent="-457200">
              <a:buFont typeface="+mj-lt"/>
              <a:buAutoNum type="arabicPeriod"/>
            </a:pPr>
            <a:r>
              <a:rPr lang="en-GB" sz="2300" dirty="0"/>
              <a:t>A particular organisational practice </a:t>
            </a:r>
            <a:r>
              <a:rPr lang="en-GB" sz="2300" u="sng" dirty="0"/>
              <a:t>OR</a:t>
            </a:r>
          </a:p>
          <a:p>
            <a:pPr marL="901700" indent="-457200">
              <a:buFont typeface="+mj-lt"/>
              <a:buAutoNum type="arabicPeriod"/>
            </a:pPr>
            <a:r>
              <a:rPr lang="en-GB" sz="2300" dirty="0"/>
              <a:t>An event </a:t>
            </a:r>
            <a:r>
              <a:rPr lang="en-GB" sz="2300" u="sng" dirty="0"/>
              <a:t>OR</a:t>
            </a:r>
          </a:p>
          <a:p>
            <a:pPr marL="901700" indent="-457200">
              <a:buFont typeface="+mj-lt"/>
              <a:buAutoNum type="arabicPeriod"/>
            </a:pPr>
            <a:r>
              <a:rPr lang="en-GB" sz="2300" dirty="0"/>
              <a:t>A sub-unit</a:t>
            </a:r>
          </a:p>
          <a:p>
            <a:pPr marL="444500" indent="0">
              <a:buNone/>
            </a:pPr>
            <a:r>
              <a:rPr lang="en-GB" sz="2300" dirty="0"/>
              <a:t>………</a:t>
            </a:r>
          </a:p>
        </p:txBody>
      </p:sp>
    </p:spTree>
    <p:extLst>
      <p:ext uri="{BB962C8B-B14F-4D97-AF65-F5344CB8AC3E}">
        <p14:creationId xmlns:p14="http://schemas.microsoft.com/office/powerpoint/2010/main" val="13983151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AU" dirty="0"/>
            </a:br>
            <a:r>
              <a:rPr lang="en-AU" dirty="0"/>
              <a:t> </a:t>
            </a:r>
          </a:p>
        </p:txBody>
      </p:sp>
      <p:sp>
        <p:nvSpPr>
          <p:cNvPr id="3" name="Content Placeholder 2"/>
          <p:cNvSpPr>
            <a:spLocks noGrp="1"/>
          </p:cNvSpPr>
          <p:nvPr>
            <p:ph idx="1"/>
          </p:nvPr>
        </p:nvSpPr>
        <p:spPr>
          <a:xfrm>
            <a:off x="395536" y="1196752"/>
            <a:ext cx="8352928" cy="4525963"/>
          </a:xfrm>
        </p:spPr>
        <p:txBody>
          <a:bodyPr/>
          <a:lstStyle/>
          <a:p>
            <a:pPr lvl="0"/>
            <a:r>
              <a:rPr lang="en-AU" sz="2400" dirty="0"/>
              <a:t>Focus: </a:t>
            </a:r>
            <a:r>
              <a:rPr lang="en-GB" sz="2400" i="1" dirty="0"/>
              <a:t>Within this section you should include a sentence stating your focus clearly and simply.</a:t>
            </a:r>
          </a:p>
          <a:p>
            <a:pPr lvl="0"/>
            <a:r>
              <a:rPr lang="en-GB" sz="2300" dirty="0"/>
              <a:t>For example,</a:t>
            </a:r>
          </a:p>
          <a:p>
            <a:pPr marL="723900" lvl="2" indent="-368300"/>
            <a:r>
              <a:rPr lang="en-GB" sz="2300" dirty="0"/>
              <a:t>This report is focused on an analysis of cross cultural management in Nissan after their merger with Renault (Event)</a:t>
            </a:r>
          </a:p>
          <a:p>
            <a:pPr marL="723900" lvl="2" indent="-368300"/>
            <a:r>
              <a:rPr lang="en-GB" sz="2300" dirty="0"/>
              <a:t>The analytical focus in this report is on strong culture of </a:t>
            </a:r>
            <a:r>
              <a:rPr lang="en-GB" sz="2300" dirty="0" err="1"/>
              <a:t>DisneyLand</a:t>
            </a:r>
            <a:r>
              <a:rPr lang="en-GB" sz="2300" dirty="0"/>
              <a:t> in Hong Kong (sub-unit)</a:t>
            </a:r>
          </a:p>
          <a:p>
            <a:pPr marL="723900" lvl="2" indent="-368300"/>
            <a:r>
              <a:rPr lang="en-GB" sz="2300" dirty="0"/>
              <a:t>This report is focused on an analysis of leadership practices in Apple and their impact on Organisational Culture (Practice)</a:t>
            </a:r>
          </a:p>
          <a:p>
            <a:pPr marL="723900" lvl="2" indent="-368300"/>
            <a:r>
              <a:rPr lang="en-GB" sz="2300" dirty="0"/>
              <a:t>This report focuses on the impact of cultural differences on the failure of DaimlerChrysler merger </a:t>
            </a:r>
            <a:r>
              <a:rPr lang="en-GB" dirty="0"/>
              <a:t>(Issue) </a:t>
            </a:r>
            <a:endParaRPr lang="en-AU" sz="3200" dirty="0"/>
          </a:p>
        </p:txBody>
      </p:sp>
    </p:spTree>
    <p:extLst>
      <p:ext uri="{BB962C8B-B14F-4D97-AF65-F5344CB8AC3E}">
        <p14:creationId xmlns:p14="http://schemas.microsoft.com/office/powerpoint/2010/main" val="32950018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773832"/>
            <a:ext cx="8208912" cy="1143000"/>
          </a:xfrm>
        </p:spPr>
        <p:txBody>
          <a:bodyPr/>
          <a:lstStyle/>
          <a:p>
            <a:r>
              <a:rPr lang="en-GB" b="1" dirty="0">
                <a:solidFill>
                  <a:schemeClr val="tx2">
                    <a:lumMod val="60000"/>
                    <a:lumOff val="40000"/>
                  </a:schemeClr>
                </a:solidFill>
              </a:rPr>
              <a:t>A student example</a:t>
            </a:r>
            <a:r>
              <a:rPr lang="en-GB" b="1" dirty="0"/>
              <a:t>: </a:t>
            </a:r>
            <a:r>
              <a:rPr lang="en-GB" b="1" u="sng" dirty="0"/>
              <a:t>Focusing</a:t>
            </a:r>
            <a:r>
              <a:rPr lang="en-GB" b="1" dirty="0"/>
              <a:t> the report</a:t>
            </a:r>
          </a:p>
        </p:txBody>
      </p:sp>
      <p:sp>
        <p:nvSpPr>
          <p:cNvPr id="3" name="Content Placeholder 2"/>
          <p:cNvSpPr>
            <a:spLocks noGrp="1"/>
          </p:cNvSpPr>
          <p:nvPr>
            <p:ph idx="1"/>
          </p:nvPr>
        </p:nvSpPr>
        <p:spPr>
          <a:xfrm>
            <a:off x="395536" y="1844824"/>
            <a:ext cx="8229600" cy="4525963"/>
          </a:xfrm>
        </p:spPr>
        <p:txBody>
          <a:bodyPr/>
          <a:lstStyle/>
          <a:p>
            <a:pPr marL="0" indent="0">
              <a:buNone/>
            </a:pPr>
            <a:r>
              <a:rPr lang="en-GB" sz="2400" i="1" dirty="0"/>
              <a:t>Practices</a:t>
            </a:r>
          </a:p>
          <a:p>
            <a:pPr marL="0" indent="0">
              <a:buNone/>
            </a:pPr>
            <a:endParaRPr lang="en-GB" sz="1200" i="1" dirty="0"/>
          </a:p>
          <a:p>
            <a:pPr marL="0" indent="0">
              <a:buNone/>
            </a:pPr>
            <a:r>
              <a:rPr lang="en-GB" sz="2400" dirty="0"/>
              <a:t>… Due to this widespread money laundering misconduct, </a:t>
            </a:r>
            <a:r>
              <a:rPr lang="en-GB" sz="2400" dirty="0">
                <a:solidFill>
                  <a:srgbClr val="FF0000"/>
                </a:solidFill>
              </a:rPr>
              <a:t>the focus of this report is to analyse to what extent internal organizational cultural factors caused the failures at ‘x’ concerning unethical money laundering conduct</a:t>
            </a:r>
            <a:r>
              <a:rPr lang="en-GB" sz="2400" dirty="0"/>
              <a:t>.</a:t>
            </a:r>
          </a:p>
        </p:txBody>
      </p:sp>
    </p:spTree>
    <p:extLst>
      <p:ext uri="{BB962C8B-B14F-4D97-AF65-F5344CB8AC3E}">
        <p14:creationId xmlns:p14="http://schemas.microsoft.com/office/powerpoint/2010/main" val="1086592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5159" t="-2189" r="18429" b="56576"/>
          <a:stretch/>
        </p:blipFill>
        <p:spPr>
          <a:xfrm>
            <a:off x="827584" y="1556792"/>
            <a:ext cx="7287494" cy="4028770"/>
          </a:xfrm>
          <a:prstGeom prst="rect">
            <a:avLst/>
          </a:prstGeom>
        </p:spPr>
      </p:pic>
      <p:sp>
        <p:nvSpPr>
          <p:cNvPr id="4" name="Rectangle 3"/>
          <p:cNvSpPr/>
          <p:nvPr/>
        </p:nvSpPr>
        <p:spPr>
          <a:xfrm>
            <a:off x="207447" y="883362"/>
            <a:ext cx="8345681" cy="584775"/>
          </a:xfrm>
          <a:prstGeom prst="rect">
            <a:avLst/>
          </a:prstGeom>
        </p:spPr>
        <p:txBody>
          <a:bodyPr wrap="square">
            <a:spAutoFit/>
          </a:bodyPr>
          <a:lstStyle/>
          <a:p>
            <a:r>
              <a:rPr lang="en-GB" sz="3200" b="1" dirty="0">
                <a:solidFill>
                  <a:schemeClr val="tx2">
                    <a:lumMod val="60000"/>
                    <a:lumOff val="40000"/>
                  </a:schemeClr>
                </a:solidFill>
                <a:latin typeface="+mj-lt"/>
              </a:rPr>
              <a:t>A student example</a:t>
            </a:r>
            <a:r>
              <a:rPr lang="en-GB" sz="3200" b="1" dirty="0">
                <a:latin typeface="+mj-lt"/>
              </a:rPr>
              <a:t>: </a:t>
            </a:r>
            <a:r>
              <a:rPr lang="en-GB" sz="3200" b="1" u="sng" dirty="0">
                <a:latin typeface="+mj-lt"/>
              </a:rPr>
              <a:t>Focusing</a:t>
            </a:r>
            <a:r>
              <a:rPr lang="en-GB" sz="3200" b="1" dirty="0">
                <a:latin typeface="+mj-lt"/>
              </a:rPr>
              <a:t> the report</a:t>
            </a:r>
            <a:endParaRPr lang="en-GB" sz="3200" dirty="0">
              <a:latin typeface="+mj-lt"/>
            </a:endParaRPr>
          </a:p>
        </p:txBody>
      </p:sp>
    </p:spTree>
    <p:extLst>
      <p:ext uri="{BB962C8B-B14F-4D97-AF65-F5344CB8AC3E}">
        <p14:creationId xmlns:p14="http://schemas.microsoft.com/office/powerpoint/2010/main" val="2595769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r>
              <a:rPr lang="en-GB" sz="2300" dirty="0">
                <a:solidFill>
                  <a:schemeClr val="bg1">
                    <a:lumMod val="50000"/>
                  </a:schemeClr>
                </a:solidFill>
              </a:rPr>
              <a:t>A brief background to the organisation and its environment (10 marks)</a:t>
            </a:r>
          </a:p>
          <a:p>
            <a:pPr lvl="0"/>
            <a:r>
              <a:rPr lang="en-GB" sz="2300" dirty="0">
                <a:solidFill>
                  <a:schemeClr val="bg1">
                    <a:lumMod val="50000"/>
                  </a:schemeClr>
                </a:solidFill>
              </a:rPr>
              <a:t>An Introduction to the </a:t>
            </a:r>
            <a:r>
              <a:rPr lang="en-GB" sz="2300" u="sng" dirty="0">
                <a:solidFill>
                  <a:schemeClr val="bg1">
                    <a:lumMod val="50000"/>
                  </a:schemeClr>
                </a:solidFill>
              </a:rPr>
              <a:t>focus</a:t>
            </a:r>
            <a:r>
              <a:rPr lang="en-GB" sz="2300" dirty="0">
                <a:solidFill>
                  <a:schemeClr val="bg1">
                    <a:lumMod val="50000"/>
                  </a:schemeClr>
                </a:solidFill>
              </a:rPr>
              <a:t> of the report (10 marks) </a:t>
            </a:r>
          </a:p>
          <a:p>
            <a:pPr lvl="0"/>
            <a:r>
              <a:rPr lang="en-GB" sz="2400" dirty="0"/>
              <a:t>A brief </a:t>
            </a:r>
            <a:r>
              <a:rPr lang="en-GB" sz="2400" u="sng" dirty="0"/>
              <a:t>argument</a:t>
            </a:r>
            <a:r>
              <a:rPr lang="en-GB" sz="2400" dirty="0"/>
              <a:t> which explains/justifies why you have chosen a particular theoretical framework instead of </a:t>
            </a:r>
            <a:r>
              <a:rPr lang="en-GB" sz="2400" u="sng" dirty="0"/>
              <a:t>ONE</a:t>
            </a:r>
            <a:r>
              <a:rPr lang="en-GB" sz="2400" dirty="0">
                <a:solidFill>
                  <a:srgbClr val="0070C0"/>
                </a:solidFill>
              </a:rPr>
              <a:t> </a:t>
            </a:r>
            <a:r>
              <a:rPr lang="en-GB" sz="2400" dirty="0"/>
              <a:t>other alternative that you considered but have rejected</a:t>
            </a:r>
            <a:r>
              <a:rPr lang="en-GB" sz="2400" i="1" dirty="0"/>
              <a:t> </a:t>
            </a:r>
            <a:r>
              <a:rPr lang="en-GB" sz="2400" dirty="0">
                <a:solidFill>
                  <a:srgbClr val="0070C0"/>
                </a:solidFill>
              </a:rPr>
              <a:t>(10 marks)</a:t>
            </a:r>
            <a:endParaRPr lang="en-AU" sz="2400" dirty="0">
              <a:solidFill>
                <a:srgbClr val="0070C0"/>
              </a:solidFill>
            </a:endParaRPr>
          </a:p>
          <a:p>
            <a:endParaRPr lang="en-GB" sz="2300" dirty="0"/>
          </a:p>
        </p:txBody>
      </p:sp>
    </p:spTree>
    <p:extLst>
      <p:ext uri="{BB962C8B-B14F-4D97-AF65-F5344CB8AC3E}">
        <p14:creationId xmlns:p14="http://schemas.microsoft.com/office/powerpoint/2010/main" val="4016598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64704"/>
            <a:ext cx="8229600" cy="1143000"/>
          </a:xfrm>
        </p:spPr>
        <p:txBody>
          <a:bodyPr/>
          <a:lstStyle/>
          <a:p>
            <a:r>
              <a:rPr lang="en-GB" dirty="0">
                <a:solidFill>
                  <a:schemeClr val="tx2">
                    <a:lumMod val="60000"/>
                    <a:lumOff val="40000"/>
                  </a:schemeClr>
                </a:solidFill>
              </a:rPr>
              <a:t>A student example</a:t>
            </a:r>
            <a:r>
              <a:rPr lang="en-GB" dirty="0"/>
              <a:t>: stating the framework</a:t>
            </a:r>
          </a:p>
        </p:txBody>
      </p:sp>
      <p:sp>
        <p:nvSpPr>
          <p:cNvPr id="3" name="Content Placeholder 2"/>
          <p:cNvSpPr>
            <a:spLocks noGrp="1"/>
          </p:cNvSpPr>
          <p:nvPr>
            <p:ph idx="1"/>
          </p:nvPr>
        </p:nvSpPr>
        <p:spPr>
          <a:xfrm>
            <a:off x="467544" y="1700808"/>
            <a:ext cx="8229600" cy="4525963"/>
          </a:xfrm>
        </p:spPr>
        <p:txBody>
          <a:bodyPr/>
          <a:lstStyle/>
          <a:p>
            <a:pPr marL="0" indent="0">
              <a:buNone/>
            </a:pPr>
            <a:r>
              <a:rPr lang="en-GB" sz="2300" dirty="0"/>
              <a:t>In order to develop a persuasive analysis, the author will evaluate the structural formalisation and centralisation on decision making standards within ‘company x’.  By doing this, the author aims to assert whether the misconduct occurred as a result of powerful managers or autonomous employees. To analyse the organisational culture of ‘x’ </a:t>
            </a:r>
            <a:r>
              <a:rPr lang="en-GB" sz="2300" dirty="0">
                <a:solidFill>
                  <a:srgbClr val="FF0000"/>
                </a:solidFill>
              </a:rPr>
              <a:t>the author will use the Handy/Harrison typologies framework</a:t>
            </a:r>
            <a:r>
              <a:rPr lang="en-GB" sz="2300" dirty="0"/>
              <a:t>.</a:t>
            </a:r>
          </a:p>
          <a:p>
            <a:pPr marL="0" indent="0">
              <a:buNone/>
            </a:pPr>
            <a:endParaRPr lang="en-GB" sz="2300" dirty="0">
              <a:solidFill>
                <a:srgbClr val="FF0000"/>
              </a:solidFill>
            </a:endParaRPr>
          </a:p>
        </p:txBody>
      </p:sp>
    </p:spTree>
    <p:extLst>
      <p:ext uri="{BB962C8B-B14F-4D97-AF65-F5344CB8AC3E}">
        <p14:creationId xmlns:p14="http://schemas.microsoft.com/office/powerpoint/2010/main" val="15692062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678" y="620688"/>
            <a:ext cx="8229600" cy="1143000"/>
          </a:xfrm>
        </p:spPr>
        <p:txBody>
          <a:bodyPr/>
          <a:lstStyle/>
          <a:p>
            <a:r>
              <a:rPr lang="en-GB" dirty="0">
                <a:solidFill>
                  <a:schemeClr val="tx2">
                    <a:lumMod val="60000"/>
                    <a:lumOff val="40000"/>
                  </a:schemeClr>
                </a:solidFill>
              </a:rPr>
              <a:t>Student example excerpts</a:t>
            </a:r>
            <a:r>
              <a:rPr lang="en-GB" dirty="0"/>
              <a:t>: the framework</a:t>
            </a:r>
            <a:endParaRPr lang="en-US" dirty="0"/>
          </a:p>
        </p:txBody>
      </p:sp>
      <p:pic>
        <p:nvPicPr>
          <p:cNvPr id="5" name="Picture 4"/>
          <p:cNvPicPr>
            <a:picLocks noChangeAspect="1"/>
          </p:cNvPicPr>
          <p:nvPr/>
        </p:nvPicPr>
        <p:blipFill rotWithShape="1">
          <a:blip r:embed="rId2"/>
          <a:srcRect l="38005" t="24921" r="23475" b="32574"/>
          <a:stretch/>
        </p:blipFill>
        <p:spPr>
          <a:xfrm>
            <a:off x="4536472" y="2420888"/>
            <a:ext cx="4176464" cy="2592288"/>
          </a:xfrm>
          <a:prstGeom prst="rect">
            <a:avLst/>
          </a:prstGeom>
        </p:spPr>
      </p:pic>
      <p:pic>
        <p:nvPicPr>
          <p:cNvPr id="6" name="Picture 5"/>
          <p:cNvPicPr>
            <a:picLocks noChangeAspect="1"/>
          </p:cNvPicPr>
          <p:nvPr/>
        </p:nvPicPr>
        <p:blipFill rotWithShape="1">
          <a:blip r:embed="rId3"/>
          <a:srcRect l="37973" t="17422" r="21241" b="5069"/>
          <a:stretch/>
        </p:blipFill>
        <p:spPr>
          <a:xfrm>
            <a:off x="323528" y="1628800"/>
            <a:ext cx="4176464" cy="4464498"/>
          </a:xfrm>
          <a:prstGeom prst="rect">
            <a:avLst/>
          </a:prstGeom>
        </p:spPr>
      </p:pic>
    </p:spTree>
    <p:extLst>
      <p:ext uri="{BB962C8B-B14F-4D97-AF65-F5344CB8AC3E}">
        <p14:creationId xmlns:p14="http://schemas.microsoft.com/office/powerpoint/2010/main" val="28107957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r>
              <a:rPr lang="en-GB" sz="2300" dirty="0">
                <a:solidFill>
                  <a:schemeClr val="bg1">
                    <a:lumMod val="50000"/>
                  </a:schemeClr>
                </a:solidFill>
              </a:rPr>
              <a:t>A brief background to the organisation and its environment (10 marks)</a:t>
            </a:r>
          </a:p>
          <a:p>
            <a:pPr lvl="0"/>
            <a:r>
              <a:rPr lang="en-GB" sz="2300" dirty="0">
                <a:solidFill>
                  <a:schemeClr val="bg1">
                    <a:lumMod val="50000"/>
                  </a:schemeClr>
                </a:solidFill>
              </a:rPr>
              <a:t>An Introduction to the </a:t>
            </a:r>
            <a:r>
              <a:rPr lang="en-GB" sz="2300" u="sng" dirty="0">
                <a:solidFill>
                  <a:schemeClr val="bg1">
                    <a:lumMod val="50000"/>
                  </a:schemeClr>
                </a:solidFill>
              </a:rPr>
              <a:t>focus</a:t>
            </a:r>
            <a:r>
              <a:rPr lang="en-GB" sz="2300" dirty="0">
                <a:solidFill>
                  <a:schemeClr val="bg1">
                    <a:lumMod val="50000"/>
                  </a:schemeClr>
                </a:solidFill>
              </a:rPr>
              <a:t> of the report (10 marks) </a:t>
            </a:r>
          </a:p>
          <a:p>
            <a:pPr lvl="0"/>
            <a:r>
              <a:rPr lang="en-GB" sz="2300" dirty="0">
                <a:solidFill>
                  <a:schemeClr val="bg1">
                    <a:lumMod val="50000"/>
                  </a:schemeClr>
                </a:solidFill>
              </a:rPr>
              <a:t>A brief </a:t>
            </a:r>
            <a:r>
              <a:rPr lang="en-GB" sz="2300" u="sng" dirty="0">
                <a:solidFill>
                  <a:schemeClr val="bg1">
                    <a:lumMod val="50000"/>
                  </a:schemeClr>
                </a:solidFill>
              </a:rPr>
              <a:t>argument</a:t>
            </a:r>
            <a:r>
              <a:rPr lang="en-GB" sz="2300" dirty="0">
                <a:solidFill>
                  <a:schemeClr val="bg1">
                    <a:lumMod val="50000"/>
                  </a:schemeClr>
                </a:solidFill>
              </a:rPr>
              <a:t> which explains/justifies why you have chosen a particular theoretical framework instead of ONE other alternative that you considered but have rejected (10 marks)</a:t>
            </a:r>
            <a:endParaRPr lang="en-AU" sz="2300" dirty="0">
              <a:solidFill>
                <a:schemeClr val="bg1">
                  <a:lumMod val="50000"/>
                </a:schemeClr>
              </a:solidFill>
            </a:endParaRPr>
          </a:p>
          <a:p>
            <a:pPr lvl="0"/>
            <a:r>
              <a:rPr lang="en-GB" sz="2400" dirty="0"/>
              <a:t>An </a:t>
            </a:r>
            <a:r>
              <a:rPr lang="en-GB" sz="2400" u="sng" dirty="0"/>
              <a:t>explanation</a:t>
            </a:r>
            <a:r>
              <a:rPr lang="en-GB" sz="2400" dirty="0"/>
              <a:t> of your chosen theoretical framework that you will use to analyse the organization, including its main concepts </a:t>
            </a:r>
            <a:r>
              <a:rPr lang="en-GB" sz="2400" dirty="0">
                <a:solidFill>
                  <a:srgbClr val="0070C0"/>
                </a:solidFill>
              </a:rPr>
              <a:t>(20 marks)</a:t>
            </a:r>
            <a:endParaRPr lang="en-AU" sz="2400" dirty="0">
              <a:solidFill>
                <a:srgbClr val="0070C0"/>
              </a:solidFill>
            </a:endParaRPr>
          </a:p>
          <a:p>
            <a:endParaRPr lang="en-GB" sz="2300" dirty="0"/>
          </a:p>
        </p:txBody>
      </p:sp>
    </p:spTree>
    <p:extLst>
      <p:ext uri="{BB962C8B-B14F-4D97-AF65-F5344CB8AC3E}">
        <p14:creationId xmlns:p14="http://schemas.microsoft.com/office/powerpoint/2010/main" val="22584287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48680"/>
            <a:ext cx="8640960" cy="1143000"/>
          </a:xfrm>
        </p:spPr>
        <p:txBody>
          <a:bodyPr/>
          <a:lstStyle/>
          <a:p>
            <a:r>
              <a:rPr lang="en-GB" dirty="0">
                <a:solidFill>
                  <a:schemeClr val="tx2">
                    <a:lumMod val="60000"/>
                    <a:lumOff val="40000"/>
                  </a:schemeClr>
                </a:solidFill>
              </a:rPr>
              <a:t>Student example excerpts</a:t>
            </a:r>
            <a:r>
              <a:rPr lang="en-GB" dirty="0"/>
              <a:t>: explaining the model</a:t>
            </a:r>
            <a:endParaRPr lang="en-US" dirty="0"/>
          </a:p>
        </p:txBody>
      </p:sp>
      <p:pic>
        <p:nvPicPr>
          <p:cNvPr id="5" name="Picture 4"/>
          <p:cNvPicPr>
            <a:picLocks noChangeAspect="1"/>
          </p:cNvPicPr>
          <p:nvPr/>
        </p:nvPicPr>
        <p:blipFill rotWithShape="1">
          <a:blip r:embed="rId2"/>
          <a:srcRect l="36566" t="2501" r="18428" b="57495"/>
          <a:stretch/>
        </p:blipFill>
        <p:spPr>
          <a:xfrm>
            <a:off x="395536" y="1556792"/>
            <a:ext cx="4320480" cy="2160240"/>
          </a:xfrm>
          <a:prstGeom prst="rect">
            <a:avLst/>
          </a:prstGeom>
        </p:spPr>
      </p:pic>
      <p:pic>
        <p:nvPicPr>
          <p:cNvPr id="6" name="Picture 5"/>
          <p:cNvPicPr>
            <a:picLocks noChangeAspect="1"/>
          </p:cNvPicPr>
          <p:nvPr/>
        </p:nvPicPr>
        <p:blipFill rotWithShape="1">
          <a:blip r:embed="rId3"/>
          <a:srcRect l="39506" t="14996" r="21115" b="62809"/>
          <a:stretch/>
        </p:blipFill>
        <p:spPr>
          <a:xfrm>
            <a:off x="395536" y="4221088"/>
            <a:ext cx="4503833" cy="1427850"/>
          </a:xfrm>
          <a:prstGeom prst="rect">
            <a:avLst/>
          </a:prstGeom>
        </p:spPr>
      </p:pic>
      <p:cxnSp>
        <p:nvCxnSpPr>
          <p:cNvPr id="8" name="Straight Arrow Connector 7"/>
          <p:cNvCxnSpPr>
            <a:stCxn id="5" idx="2"/>
          </p:cNvCxnSpPr>
          <p:nvPr/>
        </p:nvCxnSpPr>
        <p:spPr>
          <a:xfrm>
            <a:off x="2555776" y="3717032"/>
            <a:ext cx="0" cy="504056"/>
          </a:xfrm>
          <a:prstGeom prst="straightConnector1">
            <a:avLst/>
          </a:prstGeom>
          <a:ln w="38100" cap="flat" cmpd="sng" algn="ctr">
            <a:solidFill>
              <a:schemeClr val="accent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pic>
        <p:nvPicPr>
          <p:cNvPr id="9" name="Picture 8"/>
          <p:cNvPicPr>
            <a:picLocks noChangeAspect="1"/>
          </p:cNvPicPr>
          <p:nvPr/>
        </p:nvPicPr>
        <p:blipFill rotWithShape="1">
          <a:blip r:embed="rId4"/>
          <a:srcRect l="39379" t="32419" r="19835" b="39767"/>
          <a:stretch/>
        </p:blipFill>
        <p:spPr>
          <a:xfrm>
            <a:off x="4701014" y="2300300"/>
            <a:ext cx="4350483" cy="1668760"/>
          </a:xfrm>
          <a:prstGeom prst="rect">
            <a:avLst/>
          </a:prstGeom>
        </p:spPr>
      </p:pic>
    </p:spTree>
    <p:extLst>
      <p:ext uri="{BB962C8B-B14F-4D97-AF65-F5344CB8AC3E}">
        <p14:creationId xmlns:p14="http://schemas.microsoft.com/office/powerpoint/2010/main" val="14660977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1340768"/>
            <a:ext cx="8229600" cy="4525963"/>
          </a:xfrm>
        </p:spPr>
        <p:txBody>
          <a:bodyPr/>
          <a:lstStyle/>
          <a:p>
            <a:r>
              <a:rPr lang="en-GB" sz="2300" dirty="0">
                <a:solidFill>
                  <a:schemeClr val="bg1">
                    <a:lumMod val="50000"/>
                  </a:schemeClr>
                </a:solidFill>
              </a:rPr>
              <a:t>A brief background to the organisation and its environment (10 marks)</a:t>
            </a:r>
          </a:p>
          <a:p>
            <a:pPr lvl="0"/>
            <a:r>
              <a:rPr lang="en-GB" sz="2300" dirty="0">
                <a:solidFill>
                  <a:schemeClr val="bg1">
                    <a:lumMod val="50000"/>
                  </a:schemeClr>
                </a:solidFill>
              </a:rPr>
              <a:t>An Introduction to the </a:t>
            </a:r>
            <a:r>
              <a:rPr lang="en-GB" sz="2300" u="sng" dirty="0">
                <a:solidFill>
                  <a:schemeClr val="bg1">
                    <a:lumMod val="50000"/>
                  </a:schemeClr>
                </a:solidFill>
              </a:rPr>
              <a:t>focus</a:t>
            </a:r>
            <a:r>
              <a:rPr lang="en-GB" sz="2300" dirty="0">
                <a:solidFill>
                  <a:schemeClr val="bg1">
                    <a:lumMod val="50000"/>
                  </a:schemeClr>
                </a:solidFill>
              </a:rPr>
              <a:t> of the report (10 marks) </a:t>
            </a:r>
          </a:p>
          <a:p>
            <a:pPr lvl="0"/>
            <a:r>
              <a:rPr lang="en-GB" sz="2300" dirty="0">
                <a:solidFill>
                  <a:schemeClr val="bg1">
                    <a:lumMod val="50000"/>
                  </a:schemeClr>
                </a:solidFill>
              </a:rPr>
              <a:t>A brief </a:t>
            </a:r>
            <a:r>
              <a:rPr lang="en-GB" sz="2300" u="sng" dirty="0">
                <a:solidFill>
                  <a:schemeClr val="bg1">
                    <a:lumMod val="50000"/>
                  </a:schemeClr>
                </a:solidFill>
              </a:rPr>
              <a:t>argument</a:t>
            </a:r>
            <a:r>
              <a:rPr lang="en-GB" sz="2300" dirty="0">
                <a:solidFill>
                  <a:schemeClr val="bg1">
                    <a:lumMod val="50000"/>
                  </a:schemeClr>
                </a:solidFill>
              </a:rPr>
              <a:t> which explains/justifies why you have chosen a particular theoretical framework instead of ONE other alternative that you considered but have rejected (10 marks)</a:t>
            </a:r>
            <a:endParaRPr lang="en-AU" sz="2300" dirty="0">
              <a:solidFill>
                <a:schemeClr val="bg1">
                  <a:lumMod val="50000"/>
                </a:schemeClr>
              </a:solidFill>
            </a:endParaRPr>
          </a:p>
          <a:p>
            <a:pPr lvl="0"/>
            <a:r>
              <a:rPr lang="en-GB" sz="2400" dirty="0">
                <a:solidFill>
                  <a:schemeClr val="bg1">
                    <a:lumMod val="50000"/>
                  </a:schemeClr>
                </a:solidFill>
              </a:rPr>
              <a:t>An </a:t>
            </a:r>
            <a:r>
              <a:rPr lang="en-GB" sz="2400" u="sng" dirty="0">
                <a:solidFill>
                  <a:schemeClr val="bg1">
                    <a:lumMod val="50000"/>
                  </a:schemeClr>
                </a:solidFill>
              </a:rPr>
              <a:t>explanation</a:t>
            </a:r>
            <a:r>
              <a:rPr lang="en-GB" sz="2400" dirty="0">
                <a:solidFill>
                  <a:schemeClr val="bg1">
                    <a:lumMod val="50000"/>
                  </a:schemeClr>
                </a:solidFill>
              </a:rPr>
              <a:t> of your chosen theoretical framework that you will use to analyse the organization, including its main concepts (20 marks)</a:t>
            </a:r>
          </a:p>
          <a:p>
            <a:r>
              <a:rPr lang="en-GB" sz="2400" dirty="0"/>
              <a:t>An </a:t>
            </a:r>
            <a:r>
              <a:rPr lang="en-GB" sz="2400" u="sng" dirty="0"/>
              <a:t>analysis</a:t>
            </a:r>
            <a:r>
              <a:rPr lang="en-GB" sz="2400" dirty="0"/>
              <a:t> of the practice, issue, event or sub-unit which uses the chosen  theoretical framework and concepts </a:t>
            </a:r>
            <a:r>
              <a:rPr lang="en-GB" sz="2400" dirty="0">
                <a:solidFill>
                  <a:srgbClr val="0070C0"/>
                </a:solidFill>
              </a:rPr>
              <a:t>(30 marks)</a:t>
            </a:r>
            <a:endParaRPr lang="en-AU" sz="2400" dirty="0">
              <a:solidFill>
                <a:srgbClr val="0070C0"/>
              </a:solidFill>
            </a:endParaRPr>
          </a:p>
          <a:p>
            <a:pPr lvl="0"/>
            <a:endParaRPr lang="en-AU" sz="2400" dirty="0">
              <a:solidFill>
                <a:srgbClr val="0070C0"/>
              </a:solidFill>
            </a:endParaRPr>
          </a:p>
          <a:p>
            <a:endParaRPr lang="en-GB" sz="2300" dirty="0"/>
          </a:p>
        </p:txBody>
      </p:sp>
    </p:spTree>
    <p:extLst>
      <p:ext uri="{BB962C8B-B14F-4D97-AF65-F5344CB8AC3E}">
        <p14:creationId xmlns:p14="http://schemas.microsoft.com/office/powerpoint/2010/main" val="709331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lstStyle/>
          <a:p>
            <a:r>
              <a:rPr lang="en-GB" dirty="0">
                <a:solidFill>
                  <a:schemeClr val="tx2">
                    <a:lumMod val="60000"/>
                    <a:lumOff val="40000"/>
                  </a:schemeClr>
                </a:solidFill>
              </a:rPr>
              <a:t>A student example</a:t>
            </a:r>
            <a:r>
              <a:rPr lang="en-GB" dirty="0"/>
              <a:t>: </a:t>
            </a:r>
            <a:r>
              <a:rPr lang="en-GB" b="1" dirty="0"/>
              <a:t>analysis of the practice</a:t>
            </a:r>
          </a:p>
        </p:txBody>
      </p:sp>
      <p:sp>
        <p:nvSpPr>
          <p:cNvPr id="3" name="Content Placeholder 2"/>
          <p:cNvSpPr>
            <a:spLocks noGrp="1"/>
          </p:cNvSpPr>
          <p:nvPr>
            <p:ph idx="1"/>
          </p:nvPr>
        </p:nvSpPr>
        <p:spPr/>
        <p:txBody>
          <a:bodyPr/>
          <a:lstStyle/>
          <a:p>
            <a:pPr marL="0" indent="0">
              <a:buNone/>
            </a:pPr>
            <a:r>
              <a:rPr lang="en-GB" sz="2300" dirty="0"/>
              <a:t>Within this section the author will analyse the </a:t>
            </a:r>
            <a:r>
              <a:rPr lang="en-GB" sz="2300" dirty="0">
                <a:solidFill>
                  <a:srgbClr val="FF0000"/>
                </a:solidFill>
              </a:rPr>
              <a:t>organisational culture of ‘company x’ by applying key concepts of Harrison’s/</a:t>
            </a:r>
            <a:r>
              <a:rPr lang="en-GB" sz="2300" dirty="0" err="1">
                <a:solidFill>
                  <a:srgbClr val="FF0000"/>
                </a:solidFill>
              </a:rPr>
              <a:t>Handy’s</a:t>
            </a:r>
            <a:r>
              <a:rPr lang="en-GB" sz="2300" dirty="0">
                <a:solidFill>
                  <a:srgbClr val="FF0000"/>
                </a:solidFill>
              </a:rPr>
              <a:t> framework to the identified practice</a:t>
            </a:r>
            <a:r>
              <a:rPr lang="en-GB" sz="2300" dirty="0"/>
              <a:t>. To conduct a thorough analysis, each concept will be applied separately followed by a conclusive summary. By doing this, the author aims to identify the most prevalent and least prevalent cultural types.</a:t>
            </a:r>
          </a:p>
        </p:txBody>
      </p:sp>
    </p:spTree>
    <p:extLst>
      <p:ext uri="{BB962C8B-B14F-4D97-AF65-F5344CB8AC3E}">
        <p14:creationId xmlns:p14="http://schemas.microsoft.com/office/powerpoint/2010/main" val="3788513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734" y="457200"/>
            <a:ext cx="8229600" cy="1143000"/>
          </a:xfrm>
        </p:spPr>
        <p:txBody>
          <a:bodyPr/>
          <a:lstStyle/>
          <a:p>
            <a:r>
              <a:rPr lang="en-GB" dirty="0">
                <a:solidFill>
                  <a:schemeClr val="tx2">
                    <a:lumMod val="60000"/>
                    <a:lumOff val="40000"/>
                  </a:schemeClr>
                </a:solidFill>
              </a:rPr>
              <a:t>Student example</a:t>
            </a:r>
            <a:r>
              <a:rPr lang="en-GB" dirty="0"/>
              <a:t>: analysis of the event</a:t>
            </a:r>
            <a:endParaRPr lang="en-US" dirty="0"/>
          </a:p>
        </p:txBody>
      </p:sp>
      <p:pic>
        <p:nvPicPr>
          <p:cNvPr id="4" name="Picture 3"/>
          <p:cNvPicPr>
            <a:picLocks noChangeAspect="1"/>
          </p:cNvPicPr>
          <p:nvPr/>
        </p:nvPicPr>
        <p:blipFill rotWithShape="1">
          <a:blip r:embed="rId2"/>
          <a:srcRect l="35936" t="2501" r="19059" b="7339"/>
          <a:stretch/>
        </p:blipFill>
        <p:spPr>
          <a:xfrm>
            <a:off x="430734" y="1453936"/>
            <a:ext cx="3925242" cy="4423336"/>
          </a:xfrm>
          <a:prstGeom prst="rect">
            <a:avLst/>
          </a:prstGeom>
        </p:spPr>
      </p:pic>
      <p:pic>
        <p:nvPicPr>
          <p:cNvPr id="6" name="Picture 5"/>
          <p:cNvPicPr>
            <a:picLocks noChangeAspect="1"/>
          </p:cNvPicPr>
          <p:nvPr/>
        </p:nvPicPr>
        <p:blipFill rotWithShape="1">
          <a:blip r:embed="rId3"/>
          <a:srcRect l="39632" t="13745" r="20826" b="5499"/>
          <a:stretch/>
        </p:blipFill>
        <p:spPr>
          <a:xfrm>
            <a:off x="4499992" y="1388926"/>
            <a:ext cx="4032448" cy="4632362"/>
          </a:xfrm>
          <a:prstGeom prst="rect">
            <a:avLst/>
          </a:prstGeom>
        </p:spPr>
      </p:pic>
    </p:spTree>
    <p:extLst>
      <p:ext uri="{BB962C8B-B14F-4D97-AF65-F5344CB8AC3E}">
        <p14:creationId xmlns:p14="http://schemas.microsoft.com/office/powerpoint/2010/main" val="34936439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39379" t="12501" r="19835" b="9990"/>
          <a:stretch/>
        </p:blipFill>
        <p:spPr>
          <a:xfrm>
            <a:off x="2267744" y="1583092"/>
            <a:ext cx="4017135" cy="4294179"/>
          </a:xfrm>
          <a:prstGeom prst="rect">
            <a:avLst/>
          </a:prstGeom>
        </p:spPr>
      </p:pic>
      <p:sp>
        <p:nvSpPr>
          <p:cNvPr id="5" name="Title 1"/>
          <p:cNvSpPr>
            <a:spLocks noGrp="1"/>
          </p:cNvSpPr>
          <p:nvPr>
            <p:ph type="title"/>
          </p:nvPr>
        </p:nvSpPr>
        <p:spPr>
          <a:xfrm>
            <a:off x="430734" y="457200"/>
            <a:ext cx="8229600" cy="1143000"/>
          </a:xfrm>
        </p:spPr>
        <p:txBody>
          <a:bodyPr/>
          <a:lstStyle/>
          <a:p>
            <a:r>
              <a:rPr lang="en-GB" dirty="0">
                <a:solidFill>
                  <a:schemeClr val="tx2">
                    <a:lumMod val="60000"/>
                    <a:lumOff val="40000"/>
                  </a:schemeClr>
                </a:solidFill>
              </a:rPr>
              <a:t>Student example</a:t>
            </a:r>
            <a:r>
              <a:rPr lang="en-GB" dirty="0"/>
              <a:t>: analysis of the event</a:t>
            </a:r>
            <a:endParaRPr lang="en-US" dirty="0"/>
          </a:p>
        </p:txBody>
      </p:sp>
    </p:spTree>
    <p:extLst>
      <p:ext uri="{BB962C8B-B14F-4D97-AF65-F5344CB8AC3E}">
        <p14:creationId xmlns:p14="http://schemas.microsoft.com/office/powerpoint/2010/main" val="1070177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7544" y="980728"/>
            <a:ext cx="8229600" cy="4968552"/>
          </a:xfrm>
        </p:spPr>
        <p:txBody>
          <a:bodyPr/>
          <a:lstStyle/>
          <a:p>
            <a:r>
              <a:rPr lang="en-GB" sz="2300" dirty="0">
                <a:solidFill>
                  <a:schemeClr val="bg1">
                    <a:lumMod val="50000"/>
                  </a:schemeClr>
                </a:solidFill>
              </a:rPr>
              <a:t>A brief background to the organisation and its environment (10 marks)</a:t>
            </a:r>
          </a:p>
          <a:p>
            <a:pPr lvl="0"/>
            <a:r>
              <a:rPr lang="en-GB" sz="2300" dirty="0">
                <a:solidFill>
                  <a:schemeClr val="bg1">
                    <a:lumMod val="50000"/>
                  </a:schemeClr>
                </a:solidFill>
              </a:rPr>
              <a:t>An Introduction to the </a:t>
            </a:r>
            <a:r>
              <a:rPr lang="en-GB" sz="2300" u="sng" dirty="0">
                <a:solidFill>
                  <a:schemeClr val="bg1">
                    <a:lumMod val="50000"/>
                  </a:schemeClr>
                </a:solidFill>
              </a:rPr>
              <a:t>focus</a:t>
            </a:r>
            <a:r>
              <a:rPr lang="en-GB" sz="2300" dirty="0">
                <a:solidFill>
                  <a:schemeClr val="bg1">
                    <a:lumMod val="50000"/>
                  </a:schemeClr>
                </a:solidFill>
              </a:rPr>
              <a:t> of the report (10 marks) </a:t>
            </a:r>
          </a:p>
          <a:p>
            <a:pPr lvl="0"/>
            <a:r>
              <a:rPr lang="en-GB" sz="2300" dirty="0">
                <a:solidFill>
                  <a:schemeClr val="bg1">
                    <a:lumMod val="50000"/>
                  </a:schemeClr>
                </a:solidFill>
              </a:rPr>
              <a:t>A brief </a:t>
            </a:r>
            <a:r>
              <a:rPr lang="en-GB" sz="2300" u="sng" dirty="0">
                <a:solidFill>
                  <a:schemeClr val="bg1">
                    <a:lumMod val="50000"/>
                  </a:schemeClr>
                </a:solidFill>
              </a:rPr>
              <a:t>argument</a:t>
            </a:r>
            <a:r>
              <a:rPr lang="en-GB" sz="2300" dirty="0">
                <a:solidFill>
                  <a:schemeClr val="bg1">
                    <a:lumMod val="50000"/>
                  </a:schemeClr>
                </a:solidFill>
              </a:rPr>
              <a:t> which explains/justifies why you have chosen a particular theoretical framework instead of ONE other alternative that you considered but have rejected (10 marks)</a:t>
            </a:r>
            <a:endParaRPr lang="en-AU" sz="2300" dirty="0">
              <a:solidFill>
                <a:schemeClr val="bg1">
                  <a:lumMod val="50000"/>
                </a:schemeClr>
              </a:solidFill>
            </a:endParaRPr>
          </a:p>
          <a:p>
            <a:pPr lvl="0"/>
            <a:r>
              <a:rPr lang="en-GB" sz="2400" dirty="0">
                <a:solidFill>
                  <a:schemeClr val="bg1">
                    <a:lumMod val="50000"/>
                  </a:schemeClr>
                </a:solidFill>
              </a:rPr>
              <a:t>An </a:t>
            </a:r>
            <a:r>
              <a:rPr lang="en-GB" sz="2400" u="sng" dirty="0">
                <a:solidFill>
                  <a:schemeClr val="bg1">
                    <a:lumMod val="50000"/>
                  </a:schemeClr>
                </a:solidFill>
              </a:rPr>
              <a:t>explanation</a:t>
            </a:r>
            <a:r>
              <a:rPr lang="en-GB" sz="2400" dirty="0">
                <a:solidFill>
                  <a:schemeClr val="bg1">
                    <a:lumMod val="50000"/>
                  </a:schemeClr>
                </a:solidFill>
              </a:rPr>
              <a:t> of your chosen theoretical framework that you will use to analyse the organization, including its main concepts (20 marks)</a:t>
            </a:r>
          </a:p>
          <a:p>
            <a:r>
              <a:rPr lang="en-GB" sz="2400" dirty="0">
                <a:solidFill>
                  <a:schemeClr val="bg1">
                    <a:lumMod val="50000"/>
                  </a:schemeClr>
                </a:solidFill>
              </a:rPr>
              <a:t>An </a:t>
            </a:r>
            <a:r>
              <a:rPr lang="en-GB" sz="2400" u="sng" dirty="0">
                <a:solidFill>
                  <a:schemeClr val="bg1">
                    <a:lumMod val="50000"/>
                  </a:schemeClr>
                </a:solidFill>
              </a:rPr>
              <a:t>analysis</a:t>
            </a:r>
            <a:r>
              <a:rPr lang="en-GB" sz="2400" dirty="0">
                <a:solidFill>
                  <a:schemeClr val="bg1">
                    <a:lumMod val="50000"/>
                  </a:schemeClr>
                </a:solidFill>
              </a:rPr>
              <a:t> of the practice, issue, event or sub-unit which uses the chosen  theoretical framework and concepts (30 marks)</a:t>
            </a:r>
          </a:p>
          <a:p>
            <a:pPr lvl="0"/>
            <a:r>
              <a:rPr lang="en-GB" sz="2400" dirty="0"/>
              <a:t>Conclusions (with recommendations if appropriate) </a:t>
            </a:r>
            <a:r>
              <a:rPr lang="en-GB" sz="2400" dirty="0">
                <a:solidFill>
                  <a:srgbClr val="0070C0"/>
                </a:solidFill>
              </a:rPr>
              <a:t>(10 marks)</a:t>
            </a:r>
            <a:endParaRPr lang="en-AU" sz="2400" dirty="0">
              <a:solidFill>
                <a:srgbClr val="0070C0"/>
              </a:solidFill>
            </a:endParaRPr>
          </a:p>
          <a:p>
            <a:endParaRPr lang="en-AU" sz="2400" dirty="0">
              <a:solidFill>
                <a:srgbClr val="0070C0"/>
              </a:solidFill>
            </a:endParaRPr>
          </a:p>
          <a:p>
            <a:pPr lvl="0"/>
            <a:endParaRPr lang="en-AU" sz="2400" dirty="0">
              <a:solidFill>
                <a:srgbClr val="0070C0"/>
              </a:solidFill>
            </a:endParaRPr>
          </a:p>
          <a:p>
            <a:endParaRPr lang="en-GB" sz="2300" dirty="0"/>
          </a:p>
        </p:txBody>
      </p:sp>
    </p:spTree>
    <p:extLst>
      <p:ext uri="{BB962C8B-B14F-4D97-AF65-F5344CB8AC3E}">
        <p14:creationId xmlns:p14="http://schemas.microsoft.com/office/powerpoint/2010/main" val="34191417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620688"/>
            <a:ext cx="8229600" cy="1143000"/>
          </a:xfrm>
        </p:spPr>
        <p:txBody>
          <a:bodyPr/>
          <a:lstStyle/>
          <a:p>
            <a:r>
              <a:rPr lang="en-GB" dirty="0">
                <a:solidFill>
                  <a:schemeClr val="tx2">
                    <a:lumMod val="60000"/>
                    <a:lumOff val="40000"/>
                  </a:schemeClr>
                </a:solidFill>
              </a:rPr>
              <a:t>A student example</a:t>
            </a:r>
            <a:r>
              <a:rPr lang="en-GB" dirty="0"/>
              <a:t>: Conclusions </a:t>
            </a:r>
          </a:p>
        </p:txBody>
      </p:sp>
      <p:sp>
        <p:nvSpPr>
          <p:cNvPr id="3" name="Content Placeholder 2"/>
          <p:cNvSpPr>
            <a:spLocks noGrp="1"/>
          </p:cNvSpPr>
          <p:nvPr>
            <p:ph idx="1"/>
          </p:nvPr>
        </p:nvSpPr>
        <p:spPr/>
        <p:txBody>
          <a:bodyPr/>
          <a:lstStyle/>
          <a:p>
            <a:pPr marL="0" indent="0">
              <a:buNone/>
            </a:pPr>
            <a:r>
              <a:rPr lang="en-GB" sz="2300" dirty="0"/>
              <a:t>Despite there being considerable evidence suggesting ‘company x’ has a highly prevalent power culture, there exists evidence and various arguments which suggest ‘company x’ has a prevalent role culture. These include …</a:t>
            </a:r>
          </a:p>
        </p:txBody>
      </p:sp>
    </p:spTree>
    <p:extLst>
      <p:ext uri="{BB962C8B-B14F-4D97-AF65-F5344CB8AC3E}">
        <p14:creationId xmlns:p14="http://schemas.microsoft.com/office/powerpoint/2010/main" val="16019766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14387"/>
            <a:ext cx="8229600" cy="1143000"/>
          </a:xfrm>
        </p:spPr>
        <p:txBody>
          <a:bodyPr/>
          <a:lstStyle/>
          <a:p>
            <a:r>
              <a:rPr lang="en-GB" dirty="0">
                <a:solidFill>
                  <a:schemeClr val="tx2">
                    <a:lumMod val="60000"/>
                    <a:lumOff val="40000"/>
                  </a:schemeClr>
                </a:solidFill>
              </a:rPr>
              <a:t>Student example</a:t>
            </a:r>
            <a:r>
              <a:rPr lang="en-GB" dirty="0"/>
              <a:t>: Conclusions </a:t>
            </a:r>
            <a:endParaRPr lang="en-US" dirty="0"/>
          </a:p>
        </p:txBody>
      </p:sp>
      <p:pic>
        <p:nvPicPr>
          <p:cNvPr id="4" name="Picture 3"/>
          <p:cNvPicPr>
            <a:picLocks noChangeAspect="1"/>
          </p:cNvPicPr>
          <p:nvPr/>
        </p:nvPicPr>
        <p:blipFill rotWithShape="1">
          <a:blip r:embed="rId2"/>
          <a:srcRect l="41363" t="17422" r="23605" b="25873"/>
          <a:stretch/>
        </p:blipFill>
        <p:spPr>
          <a:xfrm>
            <a:off x="1907703" y="1340768"/>
            <a:ext cx="5299081" cy="4824536"/>
          </a:xfrm>
          <a:prstGeom prst="rect">
            <a:avLst/>
          </a:prstGeom>
        </p:spPr>
      </p:pic>
    </p:spTree>
    <p:extLst>
      <p:ext uri="{BB962C8B-B14F-4D97-AF65-F5344CB8AC3E}">
        <p14:creationId xmlns:p14="http://schemas.microsoft.com/office/powerpoint/2010/main" val="285322287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AU"/>
          </a:p>
        </p:txBody>
      </p:sp>
      <p:sp>
        <p:nvSpPr>
          <p:cNvPr id="3" name="Content Placeholder 2"/>
          <p:cNvSpPr>
            <a:spLocks noGrp="1"/>
          </p:cNvSpPr>
          <p:nvPr>
            <p:ph idx="1"/>
          </p:nvPr>
        </p:nvSpPr>
        <p:spPr/>
        <p:txBody>
          <a:bodyPr/>
          <a:lstStyle/>
          <a:p>
            <a:r>
              <a:rPr lang="en-GB" sz="2300" dirty="0"/>
              <a:t>The final </a:t>
            </a:r>
            <a:r>
              <a:rPr lang="en-GB" sz="2300" dirty="0">
                <a:solidFill>
                  <a:srgbClr val="0070C0"/>
                </a:solidFill>
              </a:rPr>
              <a:t>10 marks</a:t>
            </a:r>
            <a:r>
              <a:rPr lang="en-GB" sz="2300" dirty="0"/>
              <a:t> will be awarded for </a:t>
            </a:r>
            <a:r>
              <a:rPr lang="en-GB" sz="2300" u="sng" dirty="0"/>
              <a:t>structure</a:t>
            </a:r>
            <a:r>
              <a:rPr lang="en-GB" sz="2300" dirty="0"/>
              <a:t> of the assignment, the </a:t>
            </a:r>
            <a:r>
              <a:rPr lang="en-GB" sz="2300" u="sng" dirty="0"/>
              <a:t>quality and credibility</a:t>
            </a:r>
            <a:r>
              <a:rPr lang="en-GB" sz="2300" dirty="0"/>
              <a:t> of references and </a:t>
            </a:r>
            <a:r>
              <a:rPr lang="en-GB" sz="2300" u="sng" dirty="0"/>
              <a:t>correct</a:t>
            </a:r>
            <a:r>
              <a:rPr lang="en-GB" sz="2300" dirty="0"/>
              <a:t> use of </a:t>
            </a:r>
            <a:r>
              <a:rPr lang="en-GB" sz="2300" u="sng" dirty="0"/>
              <a:t>APA referencing</a:t>
            </a:r>
          </a:p>
        </p:txBody>
      </p:sp>
    </p:spTree>
    <p:extLst>
      <p:ext uri="{BB962C8B-B14F-4D97-AF65-F5344CB8AC3E}">
        <p14:creationId xmlns:p14="http://schemas.microsoft.com/office/powerpoint/2010/main" val="36052424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p:cNvGraphicFramePr>
            <a:graphicFrameLocks noChangeAspect="1"/>
          </p:cNvGraphicFramePr>
          <p:nvPr>
            <p:extLst>
              <p:ext uri="{D42A27DB-BD31-4B8C-83A1-F6EECF244321}">
                <p14:modId xmlns:p14="http://schemas.microsoft.com/office/powerpoint/2010/main" val="2563671058"/>
              </p:ext>
            </p:extLst>
          </p:nvPr>
        </p:nvGraphicFramePr>
        <p:xfrm>
          <a:off x="539552" y="1356856"/>
          <a:ext cx="8208912" cy="4801221"/>
        </p:xfrm>
        <a:graphic>
          <a:graphicData uri="http://schemas.openxmlformats.org/presentationml/2006/ole">
            <mc:AlternateContent xmlns:mc="http://schemas.openxmlformats.org/markup-compatibility/2006">
              <mc:Choice xmlns:v="urn:schemas-microsoft-com:vml" Requires="v">
                <p:oleObj spid="_x0000_s2064" name="Document" r:id="rId3" imgW="9385300" imgH="5740400" progId="Word.Document.12">
                  <p:embed/>
                </p:oleObj>
              </mc:Choice>
              <mc:Fallback>
                <p:oleObj name="Document" r:id="rId3" imgW="9385300" imgH="5740400" progId="Word.Document.12">
                  <p:embed/>
                  <p:pic>
                    <p:nvPicPr>
                      <p:cNvPr id="0" name=""/>
                      <p:cNvPicPr/>
                      <p:nvPr/>
                    </p:nvPicPr>
                    <p:blipFill>
                      <a:blip r:embed="rId4"/>
                      <a:stretch>
                        <a:fillRect/>
                      </a:stretch>
                    </p:blipFill>
                    <p:spPr>
                      <a:xfrm>
                        <a:off x="539552" y="1356856"/>
                        <a:ext cx="8208912" cy="4801221"/>
                      </a:xfrm>
                      <a:prstGeom prst="rect">
                        <a:avLst/>
                      </a:prstGeom>
                    </p:spPr>
                  </p:pic>
                </p:oleObj>
              </mc:Fallback>
            </mc:AlternateContent>
          </a:graphicData>
        </a:graphic>
      </p:graphicFrame>
      <p:sp>
        <p:nvSpPr>
          <p:cNvPr id="9" name="TextBox 8"/>
          <p:cNvSpPr txBox="1"/>
          <p:nvPr/>
        </p:nvSpPr>
        <p:spPr>
          <a:xfrm>
            <a:off x="611560" y="836712"/>
            <a:ext cx="8208912" cy="430887"/>
          </a:xfrm>
          <a:prstGeom prst="rect">
            <a:avLst/>
          </a:prstGeom>
          <a:noFill/>
        </p:spPr>
        <p:txBody>
          <a:bodyPr wrap="square" rtlCol="0">
            <a:spAutoFit/>
          </a:bodyPr>
          <a:lstStyle/>
          <a:p>
            <a:r>
              <a:rPr lang="en-US" sz="2200" b="1" dirty="0">
                <a:latin typeface="+mj-lt"/>
              </a:rPr>
              <a:t>Grading criteria – self assess yourself against this before submission</a:t>
            </a:r>
          </a:p>
        </p:txBody>
      </p:sp>
    </p:spTree>
    <p:extLst>
      <p:ext uri="{BB962C8B-B14F-4D97-AF65-F5344CB8AC3E}">
        <p14:creationId xmlns:p14="http://schemas.microsoft.com/office/powerpoint/2010/main" val="25566888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p:cNvGraphicFramePr>
            <a:graphicFrameLocks noChangeAspect="1"/>
          </p:cNvGraphicFramePr>
          <p:nvPr>
            <p:extLst>
              <p:ext uri="{D42A27DB-BD31-4B8C-83A1-F6EECF244321}">
                <p14:modId xmlns:p14="http://schemas.microsoft.com/office/powerpoint/2010/main" val="4018019594"/>
              </p:ext>
            </p:extLst>
          </p:nvPr>
        </p:nvGraphicFramePr>
        <p:xfrm>
          <a:off x="611560" y="1412776"/>
          <a:ext cx="7716781" cy="4624288"/>
        </p:xfrm>
        <a:graphic>
          <a:graphicData uri="http://schemas.openxmlformats.org/presentationml/2006/ole">
            <mc:AlternateContent xmlns:mc="http://schemas.openxmlformats.org/markup-compatibility/2006">
              <mc:Choice xmlns:v="urn:schemas-microsoft-com:vml" Requires="v">
                <p:oleObj spid="_x0000_s1039" name="Document" r:id="rId3" imgW="9474200" imgH="5676900" progId="Word.Document.12">
                  <p:embed/>
                </p:oleObj>
              </mc:Choice>
              <mc:Fallback>
                <p:oleObj name="Document" r:id="rId3" imgW="9474200" imgH="5676900" progId="Word.Document.12">
                  <p:embed/>
                  <p:pic>
                    <p:nvPicPr>
                      <p:cNvPr id="0" name=""/>
                      <p:cNvPicPr/>
                      <p:nvPr/>
                    </p:nvPicPr>
                    <p:blipFill>
                      <a:blip r:embed="rId4"/>
                      <a:stretch>
                        <a:fillRect/>
                      </a:stretch>
                    </p:blipFill>
                    <p:spPr>
                      <a:xfrm>
                        <a:off x="611560" y="1412776"/>
                        <a:ext cx="7716781" cy="4624288"/>
                      </a:xfrm>
                      <a:prstGeom prst="rect">
                        <a:avLst/>
                      </a:prstGeom>
                    </p:spPr>
                  </p:pic>
                </p:oleObj>
              </mc:Fallback>
            </mc:AlternateContent>
          </a:graphicData>
        </a:graphic>
      </p:graphicFrame>
      <p:sp>
        <p:nvSpPr>
          <p:cNvPr id="3" name="TextBox 2"/>
          <p:cNvSpPr txBox="1"/>
          <p:nvPr/>
        </p:nvSpPr>
        <p:spPr>
          <a:xfrm>
            <a:off x="611560" y="836712"/>
            <a:ext cx="8208912" cy="430887"/>
          </a:xfrm>
          <a:prstGeom prst="rect">
            <a:avLst/>
          </a:prstGeom>
          <a:noFill/>
        </p:spPr>
        <p:txBody>
          <a:bodyPr wrap="square" rtlCol="0">
            <a:spAutoFit/>
          </a:bodyPr>
          <a:lstStyle/>
          <a:p>
            <a:r>
              <a:rPr lang="en-US" sz="2200" b="1" dirty="0">
                <a:latin typeface="+mj-lt"/>
              </a:rPr>
              <a:t>Grading criteria </a:t>
            </a:r>
            <a:r>
              <a:rPr lang="en-US" sz="2200" b="1" i="1" dirty="0">
                <a:latin typeface="+mj-lt"/>
              </a:rPr>
              <a:t>continued</a:t>
            </a:r>
          </a:p>
        </p:txBody>
      </p:sp>
    </p:spTree>
    <p:extLst>
      <p:ext uri="{BB962C8B-B14F-4D97-AF65-F5344CB8AC3E}">
        <p14:creationId xmlns:p14="http://schemas.microsoft.com/office/powerpoint/2010/main" val="16983705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836712"/>
            <a:ext cx="8229600" cy="1008112"/>
          </a:xfrm>
        </p:spPr>
        <p:txBody>
          <a:bodyPr/>
          <a:lstStyle/>
          <a:p>
            <a:r>
              <a:rPr lang="en-AU" dirty="0"/>
              <a:t>Appropriate references to use within your assignment</a:t>
            </a:r>
          </a:p>
        </p:txBody>
      </p:sp>
      <p:sp>
        <p:nvSpPr>
          <p:cNvPr id="3" name="Content Placeholder 2"/>
          <p:cNvSpPr>
            <a:spLocks noGrp="1"/>
          </p:cNvSpPr>
          <p:nvPr>
            <p:ph idx="1"/>
          </p:nvPr>
        </p:nvSpPr>
        <p:spPr>
          <a:xfrm>
            <a:off x="457200" y="1916832"/>
            <a:ext cx="8229600" cy="4209331"/>
          </a:xfrm>
        </p:spPr>
        <p:txBody>
          <a:bodyPr/>
          <a:lstStyle/>
          <a:p>
            <a:r>
              <a:rPr lang="en-GB" sz="2300" dirty="0"/>
              <a:t>Make sure to use</a:t>
            </a:r>
          </a:p>
          <a:p>
            <a:pPr lvl="1">
              <a:buFont typeface="Arial" panose="020B0604020202020204" pitchFamily="34" charset="0"/>
              <a:buChar char="•"/>
            </a:pPr>
            <a:r>
              <a:rPr lang="en-GB" sz="2300" dirty="0"/>
              <a:t>Journal articles and academic books </a:t>
            </a:r>
          </a:p>
          <a:p>
            <a:pPr lvl="1">
              <a:buFont typeface="Arial" panose="020B0604020202020204" pitchFamily="34" charset="0"/>
              <a:buChar char="•"/>
            </a:pPr>
            <a:r>
              <a:rPr lang="en-GB" sz="2300" dirty="0"/>
              <a:t>Professional journals and press </a:t>
            </a:r>
          </a:p>
          <a:p>
            <a:pPr lvl="2"/>
            <a:r>
              <a:rPr lang="en-GB" sz="2300" dirty="0"/>
              <a:t>e.g. The Economist, Financial Times, Harvard Business Review</a:t>
            </a:r>
            <a:endParaRPr lang="en-AU" sz="2300" dirty="0"/>
          </a:p>
          <a:p>
            <a:endParaRPr lang="en-AU" sz="1200" dirty="0"/>
          </a:p>
          <a:p>
            <a:r>
              <a:rPr lang="en-AU" sz="2300" dirty="0"/>
              <a:t>Do </a:t>
            </a:r>
            <a:r>
              <a:rPr lang="en-AU" sz="2300" u="sng" dirty="0"/>
              <a:t>NOT</a:t>
            </a:r>
            <a:r>
              <a:rPr lang="en-AU" sz="2300" dirty="0"/>
              <a:t> use/reference</a:t>
            </a:r>
          </a:p>
          <a:p>
            <a:pPr marL="800100" lvl="3" indent="-342900">
              <a:buFont typeface="Arial" panose="020B0604020202020204" pitchFamily="34" charset="0"/>
              <a:buChar char="•"/>
            </a:pPr>
            <a:r>
              <a:rPr lang="en-GB" sz="2300" dirty="0"/>
              <a:t>popular business / students websites such as </a:t>
            </a:r>
            <a:r>
              <a:rPr lang="en-GB" sz="2300" dirty="0" err="1"/>
              <a:t>BusinessBalls</a:t>
            </a:r>
            <a:r>
              <a:rPr lang="en-GB" sz="2300" dirty="0"/>
              <a:t>; </a:t>
            </a:r>
            <a:r>
              <a:rPr lang="en-GB" sz="2300" dirty="0" err="1"/>
              <a:t>BizEd</a:t>
            </a:r>
            <a:r>
              <a:rPr lang="en-GB" sz="2300" dirty="0"/>
              <a:t>; </a:t>
            </a:r>
            <a:r>
              <a:rPr lang="en-GB" sz="2300" dirty="0" err="1"/>
              <a:t>BusinessStudiesOnline</a:t>
            </a:r>
            <a:r>
              <a:rPr lang="en-GB" sz="2300" dirty="0"/>
              <a:t>; Tutor2u; </a:t>
            </a:r>
            <a:r>
              <a:rPr lang="en-GB" sz="2300" dirty="0" err="1"/>
              <a:t>TopMarks</a:t>
            </a:r>
            <a:r>
              <a:rPr lang="en-GB" sz="2300" dirty="0"/>
              <a:t>; </a:t>
            </a:r>
            <a:r>
              <a:rPr lang="en-GB" sz="2300" dirty="0" err="1"/>
              <a:t>RevisionStation</a:t>
            </a:r>
            <a:r>
              <a:rPr lang="en-GB" sz="2300" dirty="0"/>
              <a:t>; </a:t>
            </a:r>
            <a:r>
              <a:rPr lang="en-GB" sz="2300" dirty="0" err="1"/>
              <a:t>BusinessCaseStudies</a:t>
            </a:r>
            <a:r>
              <a:rPr lang="en-GB" sz="2300" dirty="0"/>
              <a:t>; </a:t>
            </a:r>
            <a:r>
              <a:rPr lang="en-GB" sz="2300" dirty="0" err="1"/>
              <a:t>Tes</a:t>
            </a:r>
            <a:r>
              <a:rPr lang="en-GB" sz="2300" dirty="0"/>
              <a:t>; </a:t>
            </a:r>
            <a:r>
              <a:rPr lang="en-GB" sz="2300" dirty="0" err="1"/>
              <a:t>RewardLearning</a:t>
            </a:r>
            <a:r>
              <a:rPr lang="en-GB" sz="2300" dirty="0"/>
              <a:t>; </a:t>
            </a:r>
            <a:r>
              <a:rPr lang="en-GB" sz="2300" dirty="0" err="1"/>
              <a:t>RevisionGuru</a:t>
            </a:r>
            <a:r>
              <a:rPr lang="en-GB" sz="2300" dirty="0"/>
              <a:t>; </a:t>
            </a:r>
            <a:r>
              <a:rPr lang="en-GB" sz="2300" dirty="0" err="1"/>
              <a:t>Mindtools</a:t>
            </a:r>
            <a:r>
              <a:rPr lang="en-GB" sz="2300" dirty="0"/>
              <a:t> </a:t>
            </a:r>
          </a:p>
          <a:p>
            <a:endParaRPr lang="en-AU" sz="2300" dirty="0"/>
          </a:p>
        </p:txBody>
      </p:sp>
    </p:spTree>
    <p:extLst>
      <p:ext uri="{BB962C8B-B14F-4D97-AF65-F5344CB8AC3E}">
        <p14:creationId xmlns:p14="http://schemas.microsoft.com/office/powerpoint/2010/main" val="15613513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lstStyle/>
          <a:p>
            <a:pPr>
              <a:defRPr/>
            </a:pPr>
            <a:r>
              <a:rPr lang="en-GB" altLang="en-US" b="1" dirty="0"/>
              <a:t>A good assignment …..</a:t>
            </a:r>
            <a:endParaRPr lang="en-GB" altLang="en-US" dirty="0"/>
          </a:p>
        </p:txBody>
      </p:sp>
      <p:sp>
        <p:nvSpPr>
          <p:cNvPr id="8195" name="Content Placeholder 2"/>
          <p:cNvSpPr>
            <a:spLocks noGrp="1"/>
          </p:cNvSpPr>
          <p:nvPr>
            <p:ph idx="1"/>
          </p:nvPr>
        </p:nvSpPr>
        <p:spPr>
          <a:xfrm>
            <a:off x="467544" y="1556792"/>
            <a:ext cx="8229600" cy="4525963"/>
          </a:xfrm>
        </p:spPr>
        <p:txBody>
          <a:bodyPr/>
          <a:lstStyle/>
          <a:p>
            <a:pPr>
              <a:buFont typeface="Arial" pitchFamily="34" charset="0"/>
              <a:buNone/>
            </a:pPr>
            <a:r>
              <a:rPr lang="en-US" altLang="en-US" sz="2300" b="1" dirty="0"/>
              <a:t>Has a clear focus:</a:t>
            </a:r>
          </a:p>
          <a:p>
            <a:pPr lvl="1">
              <a:buFont typeface="Arial" panose="020B0604020202020204" pitchFamily="34" charset="0"/>
              <a:buChar char="•"/>
            </a:pPr>
            <a:r>
              <a:rPr lang="en-GB" altLang="en-US" sz="2300" dirty="0"/>
              <a:t>Issue, practice, event, sub-unit</a:t>
            </a:r>
          </a:p>
          <a:p>
            <a:pPr>
              <a:buNone/>
            </a:pPr>
            <a:endParaRPr lang="en-GB" altLang="en-US" sz="1000" b="1" dirty="0"/>
          </a:p>
          <a:p>
            <a:pPr>
              <a:buNone/>
            </a:pPr>
            <a:r>
              <a:rPr lang="en-GB" altLang="en-US" sz="2300" b="1" dirty="0"/>
              <a:t>Explains the theoretical framework being used</a:t>
            </a:r>
          </a:p>
          <a:p>
            <a:pPr marL="723900" indent="-279400"/>
            <a:r>
              <a:rPr lang="en-GB" altLang="en-US" sz="2300" dirty="0"/>
              <a:t>All theories have a focus, those things they attempt to understand, explain and predict</a:t>
            </a:r>
          </a:p>
          <a:p>
            <a:pPr marL="723900" indent="-279400"/>
            <a:r>
              <a:rPr lang="en-GB" altLang="en-US" sz="2300" dirty="0"/>
              <a:t>What does the theory argue? What does it attempt to explain?</a:t>
            </a:r>
          </a:p>
          <a:p>
            <a:pPr marL="723900" indent="-279400"/>
            <a:r>
              <a:rPr lang="en-GB" altLang="en-US" sz="2300" dirty="0"/>
              <a:t>Outline its central concepts (e.g. Masculinity / Femininity)</a:t>
            </a:r>
          </a:p>
          <a:p>
            <a:pPr marL="723900" indent="-279400"/>
            <a:r>
              <a:rPr lang="en-GB" altLang="en-US" sz="2300" dirty="0"/>
              <a:t>Give examples of where it has been used and show how these might compare with your case</a:t>
            </a:r>
          </a:p>
          <a:p>
            <a:pPr marL="444500" lvl="1" indent="0" algn="r">
              <a:buNone/>
            </a:pPr>
            <a:r>
              <a:rPr lang="en-GB" altLang="en-US" sz="2300" dirty="0"/>
              <a:t>………</a:t>
            </a:r>
          </a:p>
        </p:txBody>
      </p:sp>
    </p:spTree>
    <p:extLst>
      <p:ext uri="{BB962C8B-B14F-4D97-AF65-F5344CB8AC3E}">
        <p14:creationId xmlns:p14="http://schemas.microsoft.com/office/powerpoint/2010/main" val="13034101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539552" y="512763"/>
            <a:ext cx="8147248" cy="1187450"/>
          </a:xfrm>
        </p:spPr>
        <p:txBody>
          <a:bodyPr/>
          <a:lstStyle/>
          <a:p>
            <a:pPr>
              <a:defRPr/>
            </a:pPr>
            <a:r>
              <a:rPr lang="en-GB" altLang="en-US" dirty="0"/>
              <a:t>A good assignment …..</a:t>
            </a:r>
          </a:p>
        </p:txBody>
      </p:sp>
      <p:sp>
        <p:nvSpPr>
          <p:cNvPr id="10243" name="Content Placeholder 2"/>
          <p:cNvSpPr>
            <a:spLocks noGrp="1"/>
          </p:cNvSpPr>
          <p:nvPr>
            <p:ph idx="1"/>
          </p:nvPr>
        </p:nvSpPr>
        <p:spPr/>
        <p:txBody>
          <a:bodyPr/>
          <a:lstStyle/>
          <a:p>
            <a:pPr>
              <a:buFont typeface="Arial" pitchFamily="34" charset="0"/>
              <a:buNone/>
            </a:pPr>
            <a:r>
              <a:rPr lang="en-GB" altLang="en-US" sz="2300" b="1" dirty="0"/>
              <a:t>Justifies using the theoretical framework</a:t>
            </a:r>
          </a:p>
          <a:p>
            <a:r>
              <a:rPr lang="en-GB" altLang="en-US" sz="2300" dirty="0"/>
              <a:t>Show your understanding of different theoretical frameworks for understanding culture</a:t>
            </a:r>
          </a:p>
          <a:p>
            <a:r>
              <a:rPr lang="en-GB" altLang="en-US" sz="2300" dirty="0"/>
              <a:t>Explain why you have chosen a particular framework  </a:t>
            </a:r>
            <a:r>
              <a:rPr lang="en-GB" altLang="en-US" sz="2300" dirty="0">
                <a:solidFill>
                  <a:srgbClr val="FF0000"/>
                </a:solidFill>
              </a:rPr>
              <a:t>for this particular focus</a:t>
            </a:r>
          </a:p>
          <a:p>
            <a:r>
              <a:rPr lang="en-GB" altLang="en-US" sz="2300" dirty="0"/>
              <a:t>Arguments could include the ways in which this framework has been applied to similar cases or the </a:t>
            </a:r>
            <a:r>
              <a:rPr lang="en-GB" altLang="en-US" sz="2300" dirty="0">
                <a:solidFill>
                  <a:srgbClr val="FF0000"/>
                </a:solidFill>
              </a:rPr>
              <a:t>appropriateness to the central focus of your assignment</a:t>
            </a:r>
          </a:p>
          <a:p>
            <a:pPr marL="0" indent="0" algn="r">
              <a:buNone/>
            </a:pPr>
            <a:r>
              <a:rPr lang="en-GB" altLang="en-US" sz="2300" dirty="0"/>
              <a:t>………</a:t>
            </a:r>
          </a:p>
        </p:txBody>
      </p:sp>
    </p:spTree>
    <p:extLst>
      <p:ext uri="{BB962C8B-B14F-4D97-AF65-F5344CB8AC3E}">
        <p14:creationId xmlns:p14="http://schemas.microsoft.com/office/powerpoint/2010/main" val="363179259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251520" y="692696"/>
            <a:ext cx="8641779" cy="706437"/>
          </a:xfrm>
        </p:spPr>
        <p:txBody>
          <a:bodyPr/>
          <a:lstStyle/>
          <a:p>
            <a:pPr>
              <a:defRPr/>
            </a:pPr>
            <a:r>
              <a:rPr lang="en-GB" altLang="en-US" dirty="0"/>
              <a:t>A good assignment …. </a:t>
            </a:r>
            <a:endParaRPr lang="en-GB" altLang="en-US" b="1" i="1" dirty="0"/>
          </a:p>
        </p:txBody>
      </p:sp>
      <p:sp>
        <p:nvSpPr>
          <p:cNvPr id="11267" name="Content Placeholder 2"/>
          <p:cNvSpPr>
            <a:spLocks noGrp="1"/>
          </p:cNvSpPr>
          <p:nvPr>
            <p:ph idx="1"/>
          </p:nvPr>
        </p:nvSpPr>
        <p:spPr>
          <a:xfrm>
            <a:off x="323528" y="1470968"/>
            <a:ext cx="8642350" cy="5373216"/>
          </a:xfrm>
        </p:spPr>
        <p:txBody>
          <a:bodyPr/>
          <a:lstStyle/>
          <a:p>
            <a:pPr marL="0" indent="0">
              <a:lnSpc>
                <a:spcPct val="80000"/>
              </a:lnSpc>
              <a:buFont typeface="Arial" pitchFamily="34" charset="0"/>
              <a:buNone/>
            </a:pPr>
            <a:r>
              <a:rPr lang="en-GB" altLang="en-US" sz="2400" b="1" dirty="0"/>
              <a:t>Analyses the data/information/issue drawing upon relevant concepts and theory</a:t>
            </a:r>
          </a:p>
          <a:p>
            <a:pPr marL="444500" indent="-266700">
              <a:spcAft>
                <a:spcPts val="300"/>
              </a:spcAft>
            </a:pPr>
            <a:r>
              <a:rPr lang="en-GB" altLang="en-US" sz="2100" dirty="0"/>
              <a:t>Theory is applied through its concepts (e.g. ‘Values’ in Schein).  </a:t>
            </a:r>
          </a:p>
          <a:p>
            <a:pPr marL="444500" indent="-266700">
              <a:spcAft>
                <a:spcPts val="300"/>
              </a:spcAft>
            </a:pPr>
            <a:r>
              <a:rPr lang="en-GB" altLang="en-US" sz="2100" dirty="0"/>
              <a:t>When applying a theory to a case, ensure that you use all of the key concepts within the theory</a:t>
            </a:r>
          </a:p>
          <a:p>
            <a:pPr marL="444500" indent="-266700">
              <a:spcAft>
                <a:spcPts val="300"/>
              </a:spcAft>
            </a:pPr>
            <a:r>
              <a:rPr lang="en-GB" altLang="en-US" sz="2100" dirty="0"/>
              <a:t>Identify the particular ways in which these concepts find application in the case  (e.g. Hofstede’s ‘individualism’ may be seen in organizational artefacts / rituals / stories)</a:t>
            </a:r>
          </a:p>
          <a:p>
            <a:pPr marL="444500" indent="-266700">
              <a:spcAft>
                <a:spcPts val="300"/>
              </a:spcAft>
            </a:pPr>
            <a:r>
              <a:rPr lang="en-GB" altLang="en-US" sz="2100" dirty="0"/>
              <a:t>Provide examples to build your argument about the important values in the culture.  </a:t>
            </a:r>
            <a:r>
              <a:rPr lang="en-GB" altLang="en-US" sz="2100" dirty="0">
                <a:solidFill>
                  <a:srgbClr val="FF0000"/>
                </a:solidFill>
              </a:rPr>
              <a:t>Credit will be given for the range of evidence that you use</a:t>
            </a:r>
          </a:p>
          <a:p>
            <a:pPr marL="444500" indent="-266700">
              <a:spcAft>
                <a:spcPts val="300"/>
              </a:spcAft>
            </a:pPr>
            <a:r>
              <a:rPr lang="en-GB" altLang="en-US" sz="2100" dirty="0"/>
              <a:t>Having analysed the case through concepts, critically evaluate the culture as a whole by relating the concepts to each other (e.g. Schein’s levels, Hofstede’s dimensions, Handy and Harrison’s cultural types) 	…….</a:t>
            </a:r>
          </a:p>
          <a:p>
            <a:pPr marL="444500" indent="-266700">
              <a:lnSpc>
                <a:spcPct val="80000"/>
              </a:lnSpc>
            </a:pPr>
            <a:endParaRPr lang="en-GB" altLang="en-US" sz="2100" dirty="0"/>
          </a:p>
          <a:p>
            <a:pPr marL="444500" indent="-266700">
              <a:lnSpc>
                <a:spcPct val="80000"/>
              </a:lnSpc>
            </a:pPr>
            <a:endParaRPr lang="en-GB" altLang="en-US" sz="2100" dirty="0"/>
          </a:p>
        </p:txBody>
      </p:sp>
    </p:spTree>
    <p:extLst>
      <p:ext uri="{BB962C8B-B14F-4D97-AF65-F5344CB8AC3E}">
        <p14:creationId xmlns:p14="http://schemas.microsoft.com/office/powerpoint/2010/main" val="40964130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23528" y="548680"/>
            <a:ext cx="8569771" cy="993775"/>
          </a:xfrm>
        </p:spPr>
        <p:txBody>
          <a:bodyPr/>
          <a:lstStyle/>
          <a:p>
            <a:pPr>
              <a:defRPr/>
            </a:pPr>
            <a:r>
              <a:rPr lang="en-GB" altLang="en-US" sz="3600" dirty="0"/>
              <a:t>A good assignment …. </a:t>
            </a:r>
            <a:endParaRPr lang="en-GB" altLang="en-US" sz="3600" b="1" i="1" dirty="0"/>
          </a:p>
        </p:txBody>
      </p:sp>
      <p:sp>
        <p:nvSpPr>
          <p:cNvPr id="12291" name="Content Placeholder 2"/>
          <p:cNvSpPr>
            <a:spLocks noGrp="1"/>
          </p:cNvSpPr>
          <p:nvPr>
            <p:ph idx="1"/>
          </p:nvPr>
        </p:nvSpPr>
        <p:spPr>
          <a:xfrm>
            <a:off x="395536" y="1484785"/>
            <a:ext cx="8353425" cy="4104456"/>
          </a:xfrm>
        </p:spPr>
        <p:txBody>
          <a:bodyPr/>
          <a:lstStyle/>
          <a:p>
            <a:pPr>
              <a:lnSpc>
                <a:spcPct val="80000"/>
              </a:lnSpc>
              <a:buFont typeface="Arial" pitchFamily="34" charset="0"/>
              <a:buNone/>
            </a:pPr>
            <a:r>
              <a:rPr lang="en-GB" altLang="en-US" sz="2300" b="1" dirty="0"/>
              <a:t>Conclusion</a:t>
            </a:r>
          </a:p>
          <a:p>
            <a:pPr marL="622300" indent="-355600">
              <a:spcAft>
                <a:spcPts val="600"/>
              </a:spcAft>
            </a:pPr>
            <a:r>
              <a:rPr lang="en-GB" altLang="en-US" sz="2300" dirty="0"/>
              <a:t>Conclude with an argument about the impact of culture on the organization</a:t>
            </a:r>
          </a:p>
          <a:p>
            <a:pPr marL="1022350" lvl="1" indent="-355600">
              <a:spcAft>
                <a:spcPts val="600"/>
              </a:spcAft>
              <a:buFont typeface="Arial" panose="020B0604020202020204" pitchFamily="34" charset="0"/>
              <a:buChar char="•"/>
            </a:pPr>
            <a:r>
              <a:rPr lang="en-GB" altLang="en-US" sz="2300" dirty="0"/>
              <a:t>e.g. How might the organization be different if the culture was different?;  Has the culture promoted the achievement of the organization’s aims?</a:t>
            </a:r>
          </a:p>
          <a:p>
            <a:pPr marL="622300" indent="-355600">
              <a:spcAft>
                <a:spcPts val="600"/>
              </a:spcAft>
            </a:pPr>
            <a:r>
              <a:rPr lang="en-GB" altLang="en-US" sz="2300" dirty="0"/>
              <a:t>Add Recommendations about how the culture might be improved if you think these are appropriate.</a:t>
            </a:r>
          </a:p>
          <a:p>
            <a:pPr marL="622300" indent="-355600">
              <a:spcAft>
                <a:spcPts val="600"/>
              </a:spcAft>
            </a:pPr>
            <a:r>
              <a:rPr lang="en-GB" altLang="en-US" sz="2300" dirty="0"/>
              <a:t>Use other cases and examples to illustrate your arguments e.g. What are the similarities and differences between this case and other cases? What could be learned from this?</a:t>
            </a:r>
          </a:p>
          <a:p>
            <a:pPr>
              <a:spcAft>
                <a:spcPts val="1200"/>
              </a:spcAft>
              <a:buFont typeface="Arial" pitchFamily="34" charset="0"/>
              <a:buNone/>
            </a:pPr>
            <a:endParaRPr lang="en-GB" altLang="en-US" sz="2300" dirty="0"/>
          </a:p>
        </p:txBody>
      </p:sp>
    </p:spTree>
    <p:extLst>
      <p:ext uri="{BB962C8B-B14F-4D97-AF65-F5344CB8AC3E}">
        <p14:creationId xmlns:p14="http://schemas.microsoft.com/office/powerpoint/2010/main" val="16709397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29600" cy="1143000"/>
          </a:xfrm>
        </p:spPr>
        <p:txBody>
          <a:bodyPr/>
          <a:lstStyle/>
          <a:p>
            <a:r>
              <a:rPr lang="en-GB" b="1" dirty="0"/>
              <a:t>Getting started</a:t>
            </a:r>
          </a:p>
        </p:txBody>
      </p:sp>
      <p:sp>
        <p:nvSpPr>
          <p:cNvPr id="3" name="Content Placeholder 2"/>
          <p:cNvSpPr>
            <a:spLocks noGrp="1"/>
          </p:cNvSpPr>
          <p:nvPr>
            <p:ph idx="1"/>
          </p:nvPr>
        </p:nvSpPr>
        <p:spPr/>
        <p:txBody>
          <a:bodyPr/>
          <a:lstStyle/>
          <a:p>
            <a:r>
              <a:rPr lang="en-GB" sz="2300" dirty="0"/>
              <a:t>Undertake research on your organisation so that you can develop potential focus on analysis</a:t>
            </a:r>
          </a:p>
          <a:p>
            <a:r>
              <a:rPr lang="en-GB" sz="2300" dirty="0"/>
              <a:t>Develop the focus of the report</a:t>
            </a:r>
          </a:p>
          <a:p>
            <a:r>
              <a:rPr lang="en-GB" sz="2300" dirty="0"/>
              <a:t>Identify the most appropriate framework for your focus question/statement</a:t>
            </a:r>
          </a:p>
          <a:p>
            <a:r>
              <a:rPr lang="en-GB" sz="2300" dirty="0"/>
              <a:t>Undertake research using academic journals</a:t>
            </a:r>
          </a:p>
          <a:p>
            <a:endParaRPr lang="en-GB" sz="2300" dirty="0"/>
          </a:p>
        </p:txBody>
      </p:sp>
    </p:spTree>
    <p:extLst>
      <p:ext uri="{BB962C8B-B14F-4D97-AF65-F5344CB8AC3E}">
        <p14:creationId xmlns:p14="http://schemas.microsoft.com/office/powerpoint/2010/main" val="33981324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7808"/>
            <a:ext cx="8229600" cy="1143000"/>
          </a:xfrm>
        </p:spPr>
        <p:txBody>
          <a:bodyPr/>
          <a:lstStyle/>
          <a:p>
            <a:r>
              <a:rPr lang="en-GB" b="1" dirty="0"/>
              <a:t>Structuring your assignment</a:t>
            </a:r>
          </a:p>
        </p:txBody>
      </p:sp>
      <p:sp>
        <p:nvSpPr>
          <p:cNvPr id="3" name="Content Placeholder 2"/>
          <p:cNvSpPr>
            <a:spLocks noGrp="1"/>
          </p:cNvSpPr>
          <p:nvPr>
            <p:ph idx="1"/>
          </p:nvPr>
        </p:nvSpPr>
        <p:spPr/>
        <p:txBody>
          <a:bodyPr/>
          <a:lstStyle/>
          <a:p>
            <a:r>
              <a:rPr lang="en-GB" sz="2300" dirty="0"/>
              <a:t>Brief background to the organisation (company ‘x’) selected</a:t>
            </a:r>
          </a:p>
          <a:p>
            <a:r>
              <a:rPr lang="en-GB" sz="2300" dirty="0"/>
              <a:t>Focus of the report</a:t>
            </a:r>
          </a:p>
          <a:p>
            <a:r>
              <a:rPr lang="en-GB" sz="2300" dirty="0"/>
              <a:t>Explanation of applied theoretical frameworks</a:t>
            </a:r>
          </a:p>
          <a:p>
            <a:r>
              <a:rPr lang="en-GB" sz="2300" dirty="0"/>
              <a:t>Justification for framework selection</a:t>
            </a:r>
          </a:p>
          <a:p>
            <a:r>
              <a:rPr lang="en-GB" sz="2300" dirty="0"/>
              <a:t>An analysis of the practice</a:t>
            </a:r>
          </a:p>
          <a:p>
            <a:pPr lvl="1">
              <a:buFont typeface="Arial" panose="020B0604020202020204" pitchFamily="34" charset="0"/>
              <a:buChar char="•"/>
            </a:pPr>
            <a:r>
              <a:rPr lang="en-GB" sz="2300" dirty="0"/>
              <a:t>Which cultures are prevalent in company ‘x’?</a:t>
            </a:r>
          </a:p>
          <a:p>
            <a:pPr lvl="1">
              <a:buFont typeface="Arial" panose="020B0604020202020204" pitchFamily="34" charset="0"/>
              <a:buChar char="•"/>
            </a:pPr>
            <a:r>
              <a:rPr lang="en-GB" sz="2300" dirty="0"/>
              <a:t>Organisation culture summary</a:t>
            </a:r>
          </a:p>
          <a:p>
            <a:r>
              <a:rPr lang="en-GB" sz="2300" dirty="0"/>
              <a:t>Conclusions</a:t>
            </a:r>
          </a:p>
          <a:p>
            <a:r>
              <a:rPr lang="en-GB" sz="2300" dirty="0"/>
              <a:t>Reference list (not a bibliography)</a:t>
            </a:r>
          </a:p>
        </p:txBody>
      </p:sp>
    </p:spTree>
    <p:extLst>
      <p:ext uri="{BB962C8B-B14F-4D97-AF65-F5344CB8AC3E}">
        <p14:creationId xmlns:p14="http://schemas.microsoft.com/office/powerpoint/2010/main" val="17976235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36567" t="2500" r="18428" b="8547"/>
          <a:stretch/>
        </p:blipFill>
        <p:spPr>
          <a:xfrm>
            <a:off x="2267744" y="969562"/>
            <a:ext cx="4608512" cy="5123734"/>
          </a:xfrm>
          <a:prstGeom prst="rect">
            <a:avLst/>
          </a:prstGeom>
        </p:spPr>
      </p:pic>
      <p:sp>
        <p:nvSpPr>
          <p:cNvPr id="5" name="Title 1"/>
          <p:cNvSpPr>
            <a:spLocks noGrp="1"/>
          </p:cNvSpPr>
          <p:nvPr>
            <p:ph type="title"/>
          </p:nvPr>
        </p:nvSpPr>
        <p:spPr>
          <a:xfrm>
            <a:off x="179512" y="545529"/>
            <a:ext cx="3250704" cy="870397"/>
          </a:xfrm>
        </p:spPr>
        <p:txBody>
          <a:bodyPr/>
          <a:lstStyle/>
          <a:p>
            <a:r>
              <a:rPr lang="en-GB" dirty="0">
                <a:solidFill>
                  <a:schemeClr val="tx2">
                    <a:lumMod val="60000"/>
                    <a:lumOff val="40000"/>
                  </a:schemeClr>
                </a:solidFill>
              </a:rPr>
              <a:t>Student example</a:t>
            </a:r>
            <a:r>
              <a:rPr lang="en-GB" dirty="0"/>
              <a:t>:</a:t>
            </a:r>
            <a:endParaRPr lang="en-US" dirty="0"/>
          </a:p>
        </p:txBody>
      </p:sp>
    </p:spTree>
    <p:extLst>
      <p:ext uri="{BB962C8B-B14F-4D97-AF65-F5344CB8AC3E}">
        <p14:creationId xmlns:p14="http://schemas.microsoft.com/office/powerpoint/2010/main" val="846467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85800"/>
            <a:ext cx="8229600" cy="1143000"/>
          </a:xfrm>
        </p:spPr>
        <p:txBody>
          <a:bodyPr/>
          <a:lstStyle/>
          <a:p>
            <a:r>
              <a:rPr lang="en-GB" b="1" dirty="0"/>
              <a:t>Assessment tips</a:t>
            </a:r>
          </a:p>
        </p:txBody>
      </p:sp>
      <p:sp>
        <p:nvSpPr>
          <p:cNvPr id="3" name="Content Placeholder 2"/>
          <p:cNvSpPr>
            <a:spLocks noGrp="1"/>
          </p:cNvSpPr>
          <p:nvPr>
            <p:ph idx="1"/>
          </p:nvPr>
        </p:nvSpPr>
        <p:spPr/>
        <p:txBody>
          <a:bodyPr/>
          <a:lstStyle/>
          <a:p>
            <a:r>
              <a:rPr lang="en-GB" sz="2300" dirty="0">
                <a:solidFill>
                  <a:srgbClr val="FF0000"/>
                </a:solidFill>
                <a:highlight>
                  <a:srgbClr val="FFFF00"/>
                </a:highlight>
              </a:rPr>
              <a:t>Read the assessment brief carefully … many times</a:t>
            </a:r>
            <a:r>
              <a:rPr lang="en-GB" sz="2300" dirty="0"/>
              <a:t>!</a:t>
            </a:r>
          </a:p>
          <a:p>
            <a:r>
              <a:rPr lang="en-GB" sz="2300" dirty="0"/>
              <a:t>Review your assessment brief and marking criteria to check you have covered all of the key points … </a:t>
            </a:r>
            <a:r>
              <a:rPr lang="en-GB" sz="2300" i="1" dirty="0"/>
              <a:t>self-assess your work</a:t>
            </a:r>
          </a:p>
          <a:p>
            <a:r>
              <a:rPr lang="en-GB" sz="2300" dirty="0"/>
              <a:t>Ensure that you have cited all of your references correctly (using APA) in the main text … avoiding a risk of plagiarism</a:t>
            </a:r>
          </a:p>
          <a:p>
            <a:r>
              <a:rPr lang="en-GB" sz="2300" dirty="0"/>
              <a:t>Make sure all details are provided in your list of references</a:t>
            </a:r>
          </a:p>
        </p:txBody>
      </p:sp>
    </p:spTree>
    <p:extLst>
      <p:ext uri="{BB962C8B-B14F-4D97-AF65-F5344CB8AC3E}">
        <p14:creationId xmlns:p14="http://schemas.microsoft.com/office/powerpoint/2010/main" val="42207539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1444</TotalTime>
  <Words>1645</Words>
  <Application>Microsoft Macintosh PowerPoint</Application>
  <PresentationFormat>如螢幕大小 (4:3)</PresentationFormat>
  <Paragraphs>142</Paragraphs>
  <Slides>40</Slides>
  <Notes>8</Notes>
  <HiddenSlides>0</HiddenSlides>
  <MMClips>0</MMClips>
  <ScaleCrop>false</ScaleCrop>
  <HeadingPairs>
    <vt:vector size="8" baseType="variant">
      <vt:variant>
        <vt:lpstr>使用字型</vt:lpstr>
      </vt:variant>
      <vt:variant>
        <vt:i4>2</vt:i4>
      </vt:variant>
      <vt:variant>
        <vt:lpstr>佈景主題</vt:lpstr>
      </vt:variant>
      <vt:variant>
        <vt:i4>1</vt:i4>
      </vt:variant>
      <vt:variant>
        <vt:lpstr>內嵌 OLE 伺服程式</vt:lpstr>
      </vt:variant>
      <vt:variant>
        <vt:i4>1</vt:i4>
      </vt:variant>
      <vt:variant>
        <vt:lpstr>投影片標題</vt:lpstr>
      </vt:variant>
      <vt:variant>
        <vt:i4>40</vt:i4>
      </vt:variant>
    </vt:vector>
  </HeadingPairs>
  <TitlesOfParts>
    <vt:vector size="44" baseType="lpstr">
      <vt:lpstr>Arial</vt:lpstr>
      <vt:lpstr>Calibri</vt:lpstr>
      <vt:lpstr>Office Theme</vt:lpstr>
      <vt:lpstr>Document</vt:lpstr>
      <vt:lpstr>HR0372 National and organisational cultures</vt:lpstr>
      <vt:lpstr>PowerPoint 簡報</vt:lpstr>
      <vt:lpstr>PowerPoint 簡報</vt:lpstr>
      <vt:lpstr>PowerPoint 簡報</vt:lpstr>
      <vt:lpstr>PowerPoint 簡報</vt:lpstr>
      <vt:lpstr>HR0372 Assignment guidance </vt:lpstr>
      <vt:lpstr> Assignment task</vt:lpstr>
      <vt:lpstr>PowerPoint 簡報</vt:lpstr>
      <vt:lpstr>PowerPoint 簡報</vt:lpstr>
      <vt:lpstr>Student example: background to the organisation</vt:lpstr>
      <vt:lpstr>Student example: background (cont.)</vt:lpstr>
      <vt:lpstr>PowerPoint 簡報</vt:lpstr>
      <vt:lpstr>PowerPoint 簡報</vt:lpstr>
      <vt:lpstr>  </vt:lpstr>
      <vt:lpstr>A student example: Focusing the report</vt:lpstr>
      <vt:lpstr>PowerPoint 簡報</vt:lpstr>
      <vt:lpstr>PowerPoint 簡報</vt:lpstr>
      <vt:lpstr>A student example: stating the framework</vt:lpstr>
      <vt:lpstr>Student example excerpts: the framework</vt:lpstr>
      <vt:lpstr>PowerPoint 簡報</vt:lpstr>
      <vt:lpstr>Student example excerpts: explaining the model</vt:lpstr>
      <vt:lpstr>PowerPoint 簡報</vt:lpstr>
      <vt:lpstr>A student example: analysis of the practice</vt:lpstr>
      <vt:lpstr>Student example: analysis of the event</vt:lpstr>
      <vt:lpstr>Student example: analysis of the event</vt:lpstr>
      <vt:lpstr>PowerPoint 簡報</vt:lpstr>
      <vt:lpstr>A student example: Conclusions </vt:lpstr>
      <vt:lpstr>Student example: Conclusions </vt:lpstr>
      <vt:lpstr>PowerPoint 簡報</vt:lpstr>
      <vt:lpstr>PowerPoint 簡報</vt:lpstr>
      <vt:lpstr>PowerPoint 簡報</vt:lpstr>
      <vt:lpstr>Appropriate references to use within your assignment</vt:lpstr>
      <vt:lpstr>A good assignment …..</vt:lpstr>
      <vt:lpstr>A good assignment …..</vt:lpstr>
      <vt:lpstr>A good assignment …. </vt:lpstr>
      <vt:lpstr>A good assignment …. </vt:lpstr>
      <vt:lpstr>Getting started</vt:lpstr>
      <vt:lpstr>Structuring your assignment</vt:lpstr>
      <vt:lpstr>Student example:</vt:lpstr>
      <vt:lpstr>Assessment tips</vt:lpstr>
    </vt:vector>
  </TitlesOfParts>
  <Company>University of Northumbria at Newcastle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tstc3</dc:creator>
  <cp:lastModifiedBy>Naki Liu</cp:lastModifiedBy>
  <cp:revision>170</cp:revision>
  <cp:lastPrinted>2017-10-23T11:08:45Z</cp:lastPrinted>
  <dcterms:created xsi:type="dcterms:W3CDTF">2011-03-22T08:55:44Z</dcterms:created>
  <dcterms:modified xsi:type="dcterms:W3CDTF">2018-12-10T05:00:39Z</dcterms:modified>
</cp:coreProperties>
</file>